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79"/>
  </p:notesMasterIdLst>
  <p:sldIdLst>
    <p:sldId id="256" r:id="rId2"/>
    <p:sldId id="260" r:id="rId3"/>
    <p:sldId id="262" r:id="rId4"/>
    <p:sldId id="261" r:id="rId5"/>
    <p:sldId id="263" r:id="rId6"/>
    <p:sldId id="264" r:id="rId7"/>
    <p:sldId id="265" r:id="rId8"/>
    <p:sldId id="266" r:id="rId9"/>
    <p:sldId id="281" r:id="rId10"/>
    <p:sldId id="282" r:id="rId11"/>
    <p:sldId id="283" r:id="rId12"/>
    <p:sldId id="269" r:id="rId13"/>
    <p:sldId id="270" r:id="rId14"/>
    <p:sldId id="284" r:id="rId15"/>
    <p:sldId id="286" r:id="rId16"/>
    <p:sldId id="308" r:id="rId17"/>
    <p:sldId id="287" r:id="rId18"/>
    <p:sldId id="349" r:id="rId19"/>
    <p:sldId id="289" r:id="rId20"/>
    <p:sldId id="307" r:id="rId21"/>
    <p:sldId id="311" r:id="rId22"/>
    <p:sldId id="309" r:id="rId23"/>
    <p:sldId id="310" r:id="rId24"/>
    <p:sldId id="315" r:id="rId25"/>
    <p:sldId id="319" r:id="rId26"/>
    <p:sldId id="318" r:id="rId27"/>
    <p:sldId id="317" r:id="rId28"/>
    <p:sldId id="312" r:id="rId29"/>
    <p:sldId id="354" r:id="rId30"/>
    <p:sldId id="357" r:id="rId31"/>
    <p:sldId id="293" r:id="rId32"/>
    <p:sldId id="294" r:id="rId33"/>
    <p:sldId id="295" r:id="rId34"/>
    <p:sldId id="298" r:id="rId35"/>
    <p:sldId id="299" r:id="rId36"/>
    <p:sldId id="301" r:id="rId37"/>
    <p:sldId id="302" r:id="rId38"/>
    <p:sldId id="300" r:id="rId39"/>
    <p:sldId id="306" r:id="rId40"/>
    <p:sldId id="358" r:id="rId41"/>
    <p:sldId id="285" r:id="rId42"/>
    <p:sldId id="359" r:id="rId43"/>
    <p:sldId id="320" r:id="rId44"/>
    <p:sldId id="325" r:id="rId45"/>
    <p:sldId id="326" r:id="rId46"/>
    <p:sldId id="327" r:id="rId47"/>
    <p:sldId id="328" r:id="rId48"/>
    <p:sldId id="329" r:id="rId49"/>
    <p:sldId id="343" r:id="rId50"/>
    <p:sldId id="322" r:id="rId51"/>
    <p:sldId id="323" r:id="rId52"/>
    <p:sldId id="330" r:id="rId53"/>
    <p:sldId id="331" r:id="rId54"/>
    <p:sldId id="332" r:id="rId55"/>
    <p:sldId id="333" r:id="rId56"/>
    <p:sldId id="339" r:id="rId57"/>
    <p:sldId id="344" r:id="rId58"/>
    <p:sldId id="342" r:id="rId59"/>
    <p:sldId id="324" r:id="rId60"/>
    <p:sldId id="334" r:id="rId61"/>
    <p:sldId id="335" r:id="rId62"/>
    <p:sldId id="336" r:id="rId63"/>
    <p:sldId id="337" r:id="rId64"/>
    <p:sldId id="341" r:id="rId65"/>
    <p:sldId id="321" r:id="rId66"/>
    <p:sldId id="338" r:id="rId67"/>
    <p:sldId id="347" r:id="rId68"/>
    <p:sldId id="346" r:id="rId69"/>
    <p:sldId id="345" r:id="rId70"/>
    <p:sldId id="348" r:id="rId71"/>
    <p:sldId id="360" r:id="rId72"/>
    <p:sldId id="361" r:id="rId73"/>
    <p:sldId id="291" r:id="rId74"/>
    <p:sldId id="292" r:id="rId75"/>
    <p:sldId id="268" r:id="rId76"/>
    <p:sldId id="313" r:id="rId77"/>
    <p:sldId id="314" r:id="rId78"/>
  </p:sldIdLst>
  <p:sldSz cx="11520488" cy="65516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94641" autoAdjust="0"/>
  </p:normalViewPr>
  <p:slideViewPr>
    <p:cSldViewPr snapToGrid="0">
      <p:cViewPr>
        <p:scale>
          <a:sx n="70" d="100"/>
          <a:sy n="70" d="100"/>
        </p:scale>
        <p:origin x="1234" y="293"/>
      </p:cViewPr>
      <p:guideLst/>
    </p:cSldViewPr>
  </p:slideViewPr>
  <p:outlineViewPr>
    <p:cViewPr>
      <p:scale>
        <a:sx n="33" d="100"/>
        <a:sy n="33" d="100"/>
      </p:scale>
      <p:origin x="0" y="-5371"/>
    </p:cViewPr>
  </p:outlineViewPr>
  <p:notesTextViewPr>
    <p:cViewPr>
      <p:scale>
        <a:sx n="1" d="1"/>
        <a:sy n="1" d="1"/>
      </p:scale>
      <p:origin x="0" y="0"/>
    </p:cViewPr>
  </p:notesTextViewPr>
  <p:sorterViewPr>
    <p:cViewPr>
      <p:scale>
        <a:sx n="100" d="100"/>
        <a:sy n="100" d="100"/>
      </p:scale>
      <p:origin x="0" y="-664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BBD2F8-6B50-4852-A0A3-E0B9332DAA4B}" type="doc">
      <dgm:prSet loTypeId="urn:microsoft.com/office/officeart/2005/8/layout/radial2" loCatId="relationship" qsTypeId="urn:microsoft.com/office/officeart/2005/8/quickstyle/simple1" qsCatId="simple" csTypeId="urn:microsoft.com/office/officeart/2005/8/colors/colorful1" csCatId="colorful" phldr="1"/>
      <dgm:spPr/>
      <dgm:t>
        <a:bodyPr/>
        <a:lstStyle/>
        <a:p>
          <a:endParaRPr lang="es-CL"/>
        </a:p>
      </dgm:t>
    </dgm:pt>
    <dgm:pt modelId="{25595577-A682-45EC-A285-9B930B8CD903}">
      <dgm:prSet phldrT="[Texto]"/>
      <dgm:spPr>
        <a:solidFill>
          <a:srgbClr val="99CCFF"/>
        </a:solidFill>
      </dgm:spPr>
      <dgm:t>
        <a:bodyPr/>
        <a:lstStyle/>
        <a:p>
          <a:r>
            <a:rPr lang="es-CL" dirty="0">
              <a:solidFill>
                <a:schemeClr val="tx1"/>
              </a:solidFill>
            </a:rPr>
            <a:t>Consultoría</a:t>
          </a:r>
        </a:p>
      </dgm:t>
    </dgm:pt>
    <dgm:pt modelId="{86248DF7-2CD3-4E87-A53F-38520A5ED41A}" type="parTrans" cxnId="{06932086-AAC1-4E3D-9847-F00C52F1CC03}">
      <dgm:prSet/>
      <dgm:spPr/>
      <dgm:t>
        <a:bodyPr/>
        <a:lstStyle/>
        <a:p>
          <a:endParaRPr lang="es-CL"/>
        </a:p>
      </dgm:t>
    </dgm:pt>
    <dgm:pt modelId="{7076E7F9-8EBA-4D34-9B22-5407E310C157}" type="sibTrans" cxnId="{06932086-AAC1-4E3D-9847-F00C52F1CC03}">
      <dgm:prSet/>
      <dgm:spPr/>
      <dgm:t>
        <a:bodyPr/>
        <a:lstStyle/>
        <a:p>
          <a:endParaRPr lang="es-CL"/>
        </a:p>
      </dgm:t>
    </dgm:pt>
    <dgm:pt modelId="{AC20F31C-5920-4EBE-A2B2-1B7AE817EDB3}">
      <dgm:prSet phldrT="[Texto]" custT="1"/>
      <dgm:spPr/>
      <dgm:t>
        <a:bodyPr/>
        <a:lstStyle/>
        <a:p>
          <a:r>
            <a:rPr lang="es-CL" sz="1200" dirty="0" err="1"/>
            <a:t>GroupeLoyal</a:t>
          </a:r>
          <a:endParaRPr lang="es-CL" sz="1200" dirty="0"/>
        </a:p>
      </dgm:t>
    </dgm:pt>
    <dgm:pt modelId="{918F2680-AD84-428D-987F-C0FC3678C3A2}" type="parTrans" cxnId="{69B463EA-CE3B-4653-B725-88A5C146DA6F}">
      <dgm:prSet/>
      <dgm:spPr/>
      <dgm:t>
        <a:bodyPr/>
        <a:lstStyle/>
        <a:p>
          <a:endParaRPr lang="es-CL"/>
        </a:p>
      </dgm:t>
    </dgm:pt>
    <dgm:pt modelId="{8BA88DA3-0E95-43B1-8BCC-667027578AE1}" type="sibTrans" cxnId="{69B463EA-CE3B-4653-B725-88A5C146DA6F}">
      <dgm:prSet/>
      <dgm:spPr/>
      <dgm:t>
        <a:bodyPr/>
        <a:lstStyle/>
        <a:p>
          <a:endParaRPr lang="es-CL"/>
        </a:p>
      </dgm:t>
    </dgm:pt>
    <dgm:pt modelId="{B28663A6-6A8F-4F18-9ED8-4DEE5F83D8FC}">
      <dgm:prSet phldrT="[Texto]" custT="1"/>
      <dgm:spPr/>
      <dgm:t>
        <a:bodyPr/>
        <a:lstStyle/>
        <a:p>
          <a:r>
            <a:rPr lang="es-CL" sz="1200" dirty="0"/>
            <a:t>CIE</a:t>
          </a:r>
        </a:p>
      </dgm:t>
    </dgm:pt>
    <dgm:pt modelId="{6F132419-1D56-4262-8F26-7E334DB71DE1}" type="parTrans" cxnId="{858554B9-A43C-45F4-8088-44053072B07E}">
      <dgm:prSet/>
      <dgm:spPr/>
      <dgm:t>
        <a:bodyPr/>
        <a:lstStyle/>
        <a:p>
          <a:endParaRPr lang="es-CL"/>
        </a:p>
      </dgm:t>
    </dgm:pt>
    <dgm:pt modelId="{46949AB3-C987-4ACC-AD49-6C2142C44FD0}" type="sibTrans" cxnId="{858554B9-A43C-45F4-8088-44053072B07E}">
      <dgm:prSet/>
      <dgm:spPr/>
      <dgm:t>
        <a:bodyPr/>
        <a:lstStyle/>
        <a:p>
          <a:endParaRPr lang="es-CL"/>
        </a:p>
      </dgm:t>
    </dgm:pt>
    <dgm:pt modelId="{C98FC862-5660-4B9E-8112-20BA5717A12D}">
      <dgm:prSet phldrT="[Texto]"/>
      <dgm:spPr/>
      <dgm:t>
        <a:bodyPr/>
        <a:lstStyle/>
        <a:p>
          <a:r>
            <a:rPr lang="es-CL" dirty="0"/>
            <a:t>Academia </a:t>
          </a:r>
        </a:p>
      </dgm:t>
    </dgm:pt>
    <dgm:pt modelId="{BC7B032C-D37E-4D39-BF76-740F39E77BF8}" type="parTrans" cxnId="{538C5BDC-0D29-484C-958D-58617C659BB9}">
      <dgm:prSet/>
      <dgm:spPr/>
      <dgm:t>
        <a:bodyPr/>
        <a:lstStyle/>
        <a:p>
          <a:endParaRPr lang="es-CL"/>
        </a:p>
      </dgm:t>
    </dgm:pt>
    <dgm:pt modelId="{09BEBBF2-5F85-4439-8FBD-84F4E5C3FCB8}" type="sibTrans" cxnId="{538C5BDC-0D29-484C-958D-58617C659BB9}">
      <dgm:prSet/>
      <dgm:spPr/>
      <dgm:t>
        <a:bodyPr/>
        <a:lstStyle/>
        <a:p>
          <a:endParaRPr lang="es-CL"/>
        </a:p>
      </dgm:t>
    </dgm:pt>
    <dgm:pt modelId="{E48E1F1F-97F4-4B3C-B285-DE7E5BE1B002}">
      <dgm:prSet phldrT="[Texto]"/>
      <dgm:spPr/>
      <dgm:t>
        <a:bodyPr/>
        <a:lstStyle/>
        <a:p>
          <a:r>
            <a:rPr lang="es-CL" dirty="0"/>
            <a:t>CCVS Centro de Contenidos</a:t>
          </a:r>
        </a:p>
      </dgm:t>
    </dgm:pt>
    <dgm:pt modelId="{6FE3E0B1-6212-4A2D-92DF-0A0F3E18C3BF}" type="parTrans" cxnId="{8181E3AA-7908-4C86-B7A5-6E1372072F99}">
      <dgm:prSet/>
      <dgm:spPr/>
      <dgm:t>
        <a:bodyPr/>
        <a:lstStyle/>
        <a:p>
          <a:endParaRPr lang="es-CL"/>
        </a:p>
      </dgm:t>
    </dgm:pt>
    <dgm:pt modelId="{E51BD201-2DEC-4F78-8D30-69B8B120D6BE}" type="sibTrans" cxnId="{8181E3AA-7908-4C86-B7A5-6E1372072F99}">
      <dgm:prSet/>
      <dgm:spPr/>
      <dgm:t>
        <a:bodyPr/>
        <a:lstStyle/>
        <a:p>
          <a:endParaRPr lang="es-CL"/>
        </a:p>
      </dgm:t>
    </dgm:pt>
    <dgm:pt modelId="{A67A3532-63FF-4993-A2A6-B01D96CA3D6B}">
      <dgm:prSet phldrT="[Texto]"/>
      <dgm:spPr/>
      <dgm:t>
        <a:bodyPr/>
        <a:lstStyle/>
        <a:p>
          <a:r>
            <a:rPr lang="es-CL" dirty="0" err="1"/>
            <a:t>Uchile</a:t>
          </a:r>
          <a:endParaRPr lang="es-CL" dirty="0"/>
        </a:p>
      </dgm:t>
    </dgm:pt>
    <dgm:pt modelId="{44EE768D-7894-4D14-9D1B-81FD2D87A504}" type="parTrans" cxnId="{F5C21C22-747C-4111-ACC8-73E4E5012166}">
      <dgm:prSet/>
      <dgm:spPr/>
      <dgm:t>
        <a:bodyPr/>
        <a:lstStyle/>
        <a:p>
          <a:endParaRPr lang="es-CL"/>
        </a:p>
      </dgm:t>
    </dgm:pt>
    <dgm:pt modelId="{C39D5F06-A3B1-4E1F-9C95-7C8F6799D313}" type="sibTrans" cxnId="{F5C21C22-747C-4111-ACC8-73E4E5012166}">
      <dgm:prSet/>
      <dgm:spPr/>
      <dgm:t>
        <a:bodyPr/>
        <a:lstStyle/>
        <a:p>
          <a:endParaRPr lang="es-CL"/>
        </a:p>
      </dgm:t>
    </dgm:pt>
    <dgm:pt modelId="{5D9CAEB7-8398-4E6D-826D-6D327688812A}">
      <dgm:prSet phldrT="[Texto]"/>
      <dgm:spPr/>
      <dgm:t>
        <a:bodyPr/>
        <a:lstStyle/>
        <a:p>
          <a:r>
            <a:rPr lang="es-CL" dirty="0">
              <a:solidFill>
                <a:schemeClr val="tx1"/>
              </a:solidFill>
            </a:rPr>
            <a:t>CSV</a:t>
          </a:r>
        </a:p>
      </dgm:t>
    </dgm:pt>
    <dgm:pt modelId="{5CE62C87-C055-4C44-8478-5D9077D5453B}" type="parTrans" cxnId="{FA331322-296A-4F65-B431-3709CEA1876D}">
      <dgm:prSet/>
      <dgm:spPr/>
      <dgm:t>
        <a:bodyPr/>
        <a:lstStyle/>
        <a:p>
          <a:endParaRPr lang="es-CL"/>
        </a:p>
      </dgm:t>
    </dgm:pt>
    <dgm:pt modelId="{66DEF194-08D6-445B-B6DE-25FC7DFD89F2}" type="sibTrans" cxnId="{FA331322-296A-4F65-B431-3709CEA1876D}">
      <dgm:prSet/>
      <dgm:spPr/>
      <dgm:t>
        <a:bodyPr/>
        <a:lstStyle/>
        <a:p>
          <a:endParaRPr lang="es-CL"/>
        </a:p>
      </dgm:t>
    </dgm:pt>
    <dgm:pt modelId="{AE5B5621-C693-4298-AEA9-C2C20473935F}">
      <dgm:prSet phldrT="[Texto]"/>
      <dgm:spPr/>
      <dgm:t>
        <a:bodyPr/>
        <a:lstStyle/>
        <a:p>
          <a:r>
            <a:rPr lang="es-CL" dirty="0"/>
            <a:t>CCT</a:t>
          </a:r>
        </a:p>
      </dgm:t>
    </dgm:pt>
    <dgm:pt modelId="{2AAAE78D-3F60-4962-92C8-F41F915D1D3E}" type="parTrans" cxnId="{2CFB96C7-A59E-4549-AEC8-CE82DE9745D9}">
      <dgm:prSet/>
      <dgm:spPr/>
      <dgm:t>
        <a:bodyPr/>
        <a:lstStyle/>
        <a:p>
          <a:endParaRPr lang="es-CL"/>
        </a:p>
      </dgm:t>
    </dgm:pt>
    <dgm:pt modelId="{13EA0BCC-5BCF-4A7A-97F4-AAD3736F0C16}" type="sibTrans" cxnId="{2CFB96C7-A59E-4549-AEC8-CE82DE9745D9}">
      <dgm:prSet/>
      <dgm:spPr/>
      <dgm:t>
        <a:bodyPr/>
        <a:lstStyle/>
        <a:p>
          <a:endParaRPr lang="es-CL"/>
        </a:p>
      </dgm:t>
    </dgm:pt>
    <dgm:pt modelId="{AF0B8902-D4DD-46A3-92E5-40207CCBC3CF}">
      <dgm:prSet phldrT="[Texto]"/>
      <dgm:spPr/>
      <dgm:t>
        <a:bodyPr/>
        <a:lstStyle/>
        <a:p>
          <a:r>
            <a:rPr lang="es-CL" dirty="0"/>
            <a:t>ACT</a:t>
          </a:r>
        </a:p>
      </dgm:t>
    </dgm:pt>
    <dgm:pt modelId="{4318A848-2C6E-484F-8309-165E7CB46BE8}" type="parTrans" cxnId="{DB3CBFDC-9312-4C4B-A960-3D628AE03BBF}">
      <dgm:prSet/>
      <dgm:spPr/>
      <dgm:t>
        <a:bodyPr/>
        <a:lstStyle/>
        <a:p>
          <a:endParaRPr lang="es-CL"/>
        </a:p>
      </dgm:t>
    </dgm:pt>
    <dgm:pt modelId="{B5E5BBAA-08CA-4C2C-9E10-752D9E964543}" type="sibTrans" cxnId="{DB3CBFDC-9312-4C4B-A960-3D628AE03BBF}">
      <dgm:prSet/>
      <dgm:spPr/>
      <dgm:t>
        <a:bodyPr/>
        <a:lstStyle/>
        <a:p>
          <a:endParaRPr lang="es-CL"/>
        </a:p>
      </dgm:t>
    </dgm:pt>
    <dgm:pt modelId="{B088BAEE-D5F5-43EE-897A-E00E95C5EF45}">
      <dgm:prSet phldrT="[Texto]" custT="1"/>
      <dgm:spPr/>
      <dgm:t>
        <a:bodyPr/>
        <a:lstStyle/>
        <a:p>
          <a:r>
            <a:rPr lang="es-CL" sz="1200" dirty="0"/>
            <a:t>O </a:t>
          </a:r>
          <a:r>
            <a:rPr lang="es-CL" sz="1200" dirty="0" err="1"/>
            <a:t>consulting</a:t>
          </a:r>
          <a:endParaRPr lang="es-CL" sz="1200" dirty="0"/>
        </a:p>
      </dgm:t>
    </dgm:pt>
    <dgm:pt modelId="{E6F9FE33-6868-4DC4-B5C0-A1180F2B0F6F}" type="parTrans" cxnId="{1046E97F-50C0-487B-B7B8-D46744470906}">
      <dgm:prSet/>
      <dgm:spPr/>
      <dgm:t>
        <a:bodyPr/>
        <a:lstStyle/>
        <a:p>
          <a:endParaRPr lang="es-CL"/>
        </a:p>
      </dgm:t>
    </dgm:pt>
    <dgm:pt modelId="{64F6FBE4-854E-47FE-9509-9ED2A7731F46}" type="sibTrans" cxnId="{1046E97F-50C0-487B-B7B8-D46744470906}">
      <dgm:prSet/>
      <dgm:spPr/>
      <dgm:t>
        <a:bodyPr/>
        <a:lstStyle/>
        <a:p>
          <a:endParaRPr lang="es-CL"/>
        </a:p>
      </dgm:t>
    </dgm:pt>
    <dgm:pt modelId="{BE6569A2-9B1E-4C89-B271-01198EBB914C}">
      <dgm:prSet phldrT="[Texto]" custT="1"/>
      <dgm:spPr/>
      <dgm:t>
        <a:bodyPr/>
        <a:lstStyle/>
        <a:p>
          <a:r>
            <a:rPr lang="es-CL" sz="1200" dirty="0"/>
            <a:t>CFCCI agente operador</a:t>
          </a:r>
        </a:p>
      </dgm:t>
    </dgm:pt>
    <dgm:pt modelId="{E0FFD085-1AE6-4113-BA29-BA78B7E2B09C}" type="parTrans" cxnId="{FD612BC3-E176-4964-9321-8804E28D8F8F}">
      <dgm:prSet/>
      <dgm:spPr/>
      <dgm:t>
        <a:bodyPr/>
        <a:lstStyle/>
        <a:p>
          <a:endParaRPr lang="es-CL"/>
        </a:p>
      </dgm:t>
    </dgm:pt>
    <dgm:pt modelId="{A6806D09-36A1-4B99-87CA-D3438B77BCEB}" type="sibTrans" cxnId="{FD612BC3-E176-4964-9321-8804E28D8F8F}">
      <dgm:prSet/>
      <dgm:spPr/>
      <dgm:t>
        <a:bodyPr/>
        <a:lstStyle/>
        <a:p>
          <a:endParaRPr lang="es-CL"/>
        </a:p>
      </dgm:t>
    </dgm:pt>
    <dgm:pt modelId="{54710418-C979-4C4B-B1AD-5F651A73D2F1}">
      <dgm:prSet phldrT="[Texto]" custT="1"/>
      <dgm:spPr/>
      <dgm:t>
        <a:bodyPr/>
        <a:lstStyle/>
        <a:p>
          <a:r>
            <a:rPr lang="es-CL" sz="1200" dirty="0"/>
            <a:t>DIPE DII</a:t>
          </a:r>
        </a:p>
      </dgm:t>
    </dgm:pt>
    <dgm:pt modelId="{AA362BC6-A622-47DB-80A5-67F5EFB171B1}" type="parTrans" cxnId="{8EB23CB3-0F7A-4277-A496-C0CF3D61A939}">
      <dgm:prSet/>
      <dgm:spPr/>
      <dgm:t>
        <a:bodyPr/>
        <a:lstStyle/>
        <a:p>
          <a:endParaRPr lang="es-CL"/>
        </a:p>
      </dgm:t>
    </dgm:pt>
    <dgm:pt modelId="{5BED5CF9-FA97-4860-A1BE-F5C86E3C95ED}" type="sibTrans" cxnId="{8EB23CB3-0F7A-4277-A496-C0CF3D61A939}">
      <dgm:prSet/>
      <dgm:spPr/>
      <dgm:t>
        <a:bodyPr/>
        <a:lstStyle/>
        <a:p>
          <a:endParaRPr lang="es-CL"/>
        </a:p>
      </dgm:t>
    </dgm:pt>
    <dgm:pt modelId="{1EEA9158-2DD1-44D6-9604-8383806D4D31}">
      <dgm:prSet phldrT="[Texto]" custT="1"/>
      <dgm:spPr/>
      <dgm:t>
        <a:bodyPr/>
        <a:lstStyle/>
        <a:p>
          <a:r>
            <a:rPr lang="es-CL" sz="1200" dirty="0"/>
            <a:t>CCT/ ACT / TCT</a:t>
          </a:r>
        </a:p>
      </dgm:t>
    </dgm:pt>
    <dgm:pt modelId="{F8EF546B-A4C5-4ED8-84CA-2D139C342B86}" type="parTrans" cxnId="{660A1252-9849-4672-83FB-D06BFE77D49C}">
      <dgm:prSet/>
      <dgm:spPr/>
      <dgm:t>
        <a:bodyPr/>
        <a:lstStyle/>
        <a:p>
          <a:endParaRPr lang="es-CL"/>
        </a:p>
      </dgm:t>
    </dgm:pt>
    <dgm:pt modelId="{C0326EED-426C-4340-A524-DCC6741B2B3B}" type="sibTrans" cxnId="{660A1252-9849-4672-83FB-D06BFE77D49C}">
      <dgm:prSet/>
      <dgm:spPr/>
      <dgm:t>
        <a:bodyPr/>
        <a:lstStyle/>
        <a:p>
          <a:endParaRPr lang="es-CL"/>
        </a:p>
      </dgm:t>
    </dgm:pt>
    <dgm:pt modelId="{2E56BB11-7946-4D9C-A426-AFB4FA26FE12}">
      <dgm:prSet phldrT="[Texto]"/>
      <dgm:spPr/>
      <dgm:t>
        <a:bodyPr/>
        <a:lstStyle/>
        <a:p>
          <a:r>
            <a:rPr lang="es-CL" dirty="0"/>
            <a:t>MII Chile y Perú </a:t>
          </a:r>
        </a:p>
      </dgm:t>
    </dgm:pt>
    <dgm:pt modelId="{659A930A-8280-4A9C-882E-9698E994768D}" type="parTrans" cxnId="{07F81A6C-489C-4016-90A4-825ACA7EA1EE}">
      <dgm:prSet/>
      <dgm:spPr/>
      <dgm:t>
        <a:bodyPr/>
        <a:lstStyle/>
        <a:p>
          <a:endParaRPr lang="es-CL"/>
        </a:p>
      </dgm:t>
    </dgm:pt>
    <dgm:pt modelId="{3B49B1AD-A70A-4BEE-A0FD-CD2B18545099}" type="sibTrans" cxnId="{07F81A6C-489C-4016-90A4-825ACA7EA1EE}">
      <dgm:prSet/>
      <dgm:spPr/>
      <dgm:t>
        <a:bodyPr/>
        <a:lstStyle/>
        <a:p>
          <a:endParaRPr lang="es-CL"/>
        </a:p>
      </dgm:t>
    </dgm:pt>
    <dgm:pt modelId="{AA5BF185-BF8B-4A47-A29D-C63F1CF87CE3}">
      <dgm:prSet phldrT="[Texto]"/>
      <dgm:spPr/>
      <dgm:t>
        <a:bodyPr/>
        <a:lstStyle/>
        <a:p>
          <a:r>
            <a:rPr lang="es-CL" dirty="0"/>
            <a:t>Universidad Mayor</a:t>
          </a:r>
        </a:p>
      </dgm:t>
    </dgm:pt>
    <dgm:pt modelId="{E88090B4-D3C9-4E0C-8E9B-5383FEB094E0}" type="parTrans" cxnId="{B48F1934-8D43-4AFC-A302-BDDB12D243DB}">
      <dgm:prSet/>
      <dgm:spPr/>
      <dgm:t>
        <a:bodyPr/>
        <a:lstStyle/>
        <a:p>
          <a:endParaRPr lang="es-CL"/>
        </a:p>
      </dgm:t>
    </dgm:pt>
    <dgm:pt modelId="{C5B4E565-F803-48C5-B168-32C718160818}" type="sibTrans" cxnId="{B48F1934-8D43-4AFC-A302-BDDB12D243DB}">
      <dgm:prSet/>
      <dgm:spPr/>
      <dgm:t>
        <a:bodyPr/>
        <a:lstStyle/>
        <a:p>
          <a:endParaRPr lang="es-CL"/>
        </a:p>
      </dgm:t>
    </dgm:pt>
    <dgm:pt modelId="{BA68C2B3-54C8-4955-845B-1E45A153BC5B}">
      <dgm:prSet phldrT="[Texto]"/>
      <dgm:spPr/>
      <dgm:t>
        <a:bodyPr/>
        <a:lstStyle/>
        <a:p>
          <a:r>
            <a:rPr lang="es-CL"/>
            <a:t>PP</a:t>
          </a:r>
          <a:endParaRPr lang="es-CL" dirty="0"/>
        </a:p>
      </dgm:t>
    </dgm:pt>
    <dgm:pt modelId="{B24E30DC-28EF-404D-9E01-B13989DFABEE}" type="parTrans" cxnId="{0C3F2511-0D9B-4C7B-9D48-3E33F7037C83}">
      <dgm:prSet/>
      <dgm:spPr/>
      <dgm:t>
        <a:bodyPr/>
        <a:lstStyle/>
        <a:p>
          <a:endParaRPr lang="es-CL"/>
        </a:p>
      </dgm:t>
    </dgm:pt>
    <dgm:pt modelId="{D161CFCC-8F70-4620-AD7C-6D18D6FC0A04}" type="sibTrans" cxnId="{0C3F2511-0D9B-4C7B-9D48-3E33F7037C83}">
      <dgm:prSet/>
      <dgm:spPr/>
      <dgm:t>
        <a:bodyPr/>
        <a:lstStyle/>
        <a:p>
          <a:endParaRPr lang="es-CL"/>
        </a:p>
      </dgm:t>
    </dgm:pt>
    <dgm:pt modelId="{2F921080-2325-4854-9FF3-A9A9012D1748}">
      <dgm:prSet phldrT="[Texto]"/>
      <dgm:spPr/>
      <dgm:t>
        <a:bodyPr/>
        <a:lstStyle/>
        <a:p>
          <a:r>
            <a:rPr lang="es-CL" dirty="0"/>
            <a:t>TCT</a:t>
          </a:r>
        </a:p>
      </dgm:t>
    </dgm:pt>
    <dgm:pt modelId="{3D3F7F35-E33A-409B-809D-72F471E2ABA1}" type="parTrans" cxnId="{743A4823-643A-4FB8-945A-9CAE7164D3D9}">
      <dgm:prSet/>
      <dgm:spPr/>
      <dgm:t>
        <a:bodyPr/>
        <a:lstStyle/>
        <a:p>
          <a:endParaRPr lang="es-CL"/>
        </a:p>
      </dgm:t>
    </dgm:pt>
    <dgm:pt modelId="{49D6613E-E042-4F18-BA4E-C746DA084C84}" type="sibTrans" cxnId="{743A4823-643A-4FB8-945A-9CAE7164D3D9}">
      <dgm:prSet/>
      <dgm:spPr/>
      <dgm:t>
        <a:bodyPr/>
        <a:lstStyle/>
        <a:p>
          <a:endParaRPr lang="es-CL"/>
        </a:p>
      </dgm:t>
    </dgm:pt>
    <dgm:pt modelId="{43C59084-76D0-4BAC-8725-57DF5F6A617B}">
      <dgm:prSet phldrT="[Texto]"/>
      <dgm:spPr/>
      <dgm:t>
        <a:bodyPr/>
        <a:lstStyle/>
        <a:p>
          <a:r>
            <a:rPr lang="es-CL"/>
            <a:t>Índice de competitividad</a:t>
          </a:r>
          <a:endParaRPr lang="es-CL" dirty="0"/>
        </a:p>
      </dgm:t>
    </dgm:pt>
    <dgm:pt modelId="{027B1A30-24F2-422D-9D64-00B37E64C208}" type="parTrans" cxnId="{EAF9EEAB-FAB7-412C-904B-F78A53BB2763}">
      <dgm:prSet/>
      <dgm:spPr/>
      <dgm:t>
        <a:bodyPr/>
        <a:lstStyle/>
        <a:p>
          <a:endParaRPr lang="es-CL"/>
        </a:p>
      </dgm:t>
    </dgm:pt>
    <dgm:pt modelId="{A30D2758-172A-4B82-BB4A-BB073B5DFDB1}" type="sibTrans" cxnId="{EAF9EEAB-FAB7-412C-904B-F78A53BB2763}">
      <dgm:prSet/>
      <dgm:spPr/>
      <dgm:t>
        <a:bodyPr/>
        <a:lstStyle/>
        <a:p>
          <a:endParaRPr lang="es-CL"/>
        </a:p>
      </dgm:t>
    </dgm:pt>
    <dgm:pt modelId="{58547957-D0D8-4E91-A078-7CBDA65D466B}">
      <dgm:prSet phldrT="[Texto]" custT="1"/>
      <dgm:spPr/>
      <dgm:t>
        <a:bodyPr/>
        <a:lstStyle/>
        <a:p>
          <a:r>
            <a:rPr lang="es-CL" sz="1200" dirty="0"/>
            <a:t>Otros de aliados cuando conviene comercialmente</a:t>
          </a:r>
        </a:p>
      </dgm:t>
    </dgm:pt>
    <dgm:pt modelId="{72AF5AD8-993E-4D25-9511-10274A8774C1}" type="parTrans" cxnId="{0E370475-A7FA-4501-B870-0C0C98AD4FD4}">
      <dgm:prSet/>
      <dgm:spPr/>
      <dgm:t>
        <a:bodyPr/>
        <a:lstStyle/>
        <a:p>
          <a:endParaRPr lang="es-CL"/>
        </a:p>
      </dgm:t>
    </dgm:pt>
    <dgm:pt modelId="{A3F817C5-8E4B-4103-ADA0-49997C806BCF}" type="sibTrans" cxnId="{0E370475-A7FA-4501-B870-0C0C98AD4FD4}">
      <dgm:prSet/>
      <dgm:spPr/>
      <dgm:t>
        <a:bodyPr/>
        <a:lstStyle/>
        <a:p>
          <a:endParaRPr lang="es-CL"/>
        </a:p>
      </dgm:t>
    </dgm:pt>
    <dgm:pt modelId="{029C2EE8-5E2B-40C2-A699-F07A74709095}" type="pres">
      <dgm:prSet presAssocID="{F2BBD2F8-6B50-4852-A0A3-E0B9332DAA4B}" presName="composite" presStyleCnt="0">
        <dgm:presLayoutVars>
          <dgm:chMax val="5"/>
          <dgm:dir/>
          <dgm:animLvl val="ctr"/>
          <dgm:resizeHandles val="exact"/>
        </dgm:presLayoutVars>
      </dgm:prSet>
      <dgm:spPr/>
    </dgm:pt>
    <dgm:pt modelId="{2DD3E391-0388-407E-9470-3CD4E1173FB7}" type="pres">
      <dgm:prSet presAssocID="{F2BBD2F8-6B50-4852-A0A3-E0B9332DAA4B}" presName="cycle" presStyleCnt="0"/>
      <dgm:spPr/>
    </dgm:pt>
    <dgm:pt modelId="{644853D5-37F2-4C78-A685-3F0EBDB0141F}" type="pres">
      <dgm:prSet presAssocID="{F2BBD2F8-6B50-4852-A0A3-E0B9332DAA4B}" presName="centerShape" presStyleCnt="0"/>
      <dgm:spPr/>
    </dgm:pt>
    <dgm:pt modelId="{9E26DD2C-F14E-4015-B1B8-744E115F5491}" type="pres">
      <dgm:prSet presAssocID="{F2BBD2F8-6B50-4852-A0A3-E0B9332DAA4B}" presName="connSite" presStyleLbl="node1" presStyleIdx="0" presStyleCnt="4"/>
      <dgm:spPr/>
    </dgm:pt>
    <dgm:pt modelId="{75DD7AF0-CC0F-4374-9538-AADE230F396B}" type="pres">
      <dgm:prSet presAssocID="{F2BBD2F8-6B50-4852-A0A3-E0B9332DAA4B}" presName="visible" presStyleLbl="node1" presStyleIdx="0" presStyleCnt="4"/>
      <dgm:spPr/>
    </dgm:pt>
    <dgm:pt modelId="{F7545282-C3A8-415D-83C7-7B59DCD07E84}" type="pres">
      <dgm:prSet presAssocID="{86248DF7-2CD3-4E87-A53F-38520A5ED41A}" presName="Name25" presStyleLbl="parChTrans1D1" presStyleIdx="0" presStyleCnt="3"/>
      <dgm:spPr/>
    </dgm:pt>
    <dgm:pt modelId="{16DB47BE-0398-46B0-815E-0B7EDCA00CF4}" type="pres">
      <dgm:prSet presAssocID="{25595577-A682-45EC-A285-9B930B8CD903}" presName="node" presStyleCnt="0"/>
      <dgm:spPr/>
    </dgm:pt>
    <dgm:pt modelId="{DC6BFD0A-EE7F-4246-8886-D2F7CCAE1D98}" type="pres">
      <dgm:prSet presAssocID="{25595577-A682-45EC-A285-9B930B8CD903}" presName="parentNode" presStyleLbl="node1" presStyleIdx="1" presStyleCnt="4" custScaleX="98423" custLinFactNeighborX="11914">
        <dgm:presLayoutVars>
          <dgm:chMax val="1"/>
          <dgm:bulletEnabled val="1"/>
        </dgm:presLayoutVars>
      </dgm:prSet>
      <dgm:spPr/>
    </dgm:pt>
    <dgm:pt modelId="{C3640CEE-5B19-450E-873A-EADED46C9FB4}" type="pres">
      <dgm:prSet presAssocID="{25595577-A682-45EC-A285-9B930B8CD903}" presName="childNode" presStyleLbl="revTx" presStyleIdx="0" presStyleCnt="3">
        <dgm:presLayoutVars>
          <dgm:bulletEnabled val="1"/>
        </dgm:presLayoutVars>
      </dgm:prSet>
      <dgm:spPr/>
    </dgm:pt>
    <dgm:pt modelId="{44306C8D-1D63-408D-9F76-4EB2E03FE9DF}" type="pres">
      <dgm:prSet presAssocID="{BC7B032C-D37E-4D39-BF76-740F39E77BF8}" presName="Name25" presStyleLbl="parChTrans1D1" presStyleIdx="1" presStyleCnt="3"/>
      <dgm:spPr/>
    </dgm:pt>
    <dgm:pt modelId="{5171E40D-4D0B-4A30-A73F-C89DE92B71F2}" type="pres">
      <dgm:prSet presAssocID="{C98FC862-5660-4B9E-8112-20BA5717A12D}" presName="node" presStyleCnt="0"/>
      <dgm:spPr/>
    </dgm:pt>
    <dgm:pt modelId="{AD89797A-1558-42D4-AE18-410397B10A4D}" type="pres">
      <dgm:prSet presAssocID="{C98FC862-5660-4B9E-8112-20BA5717A12D}" presName="parentNode" presStyleLbl="node1" presStyleIdx="2" presStyleCnt="4">
        <dgm:presLayoutVars>
          <dgm:chMax val="1"/>
          <dgm:bulletEnabled val="1"/>
        </dgm:presLayoutVars>
      </dgm:prSet>
      <dgm:spPr/>
    </dgm:pt>
    <dgm:pt modelId="{BA1739C7-96C8-4C26-A544-5F2DB029045C}" type="pres">
      <dgm:prSet presAssocID="{C98FC862-5660-4B9E-8112-20BA5717A12D}" presName="childNode" presStyleLbl="revTx" presStyleIdx="1" presStyleCnt="3">
        <dgm:presLayoutVars>
          <dgm:bulletEnabled val="1"/>
        </dgm:presLayoutVars>
      </dgm:prSet>
      <dgm:spPr/>
    </dgm:pt>
    <dgm:pt modelId="{78267459-CFBF-4E44-BBC2-AB09DB00A670}" type="pres">
      <dgm:prSet presAssocID="{5CE62C87-C055-4C44-8478-5D9077D5453B}" presName="Name25" presStyleLbl="parChTrans1D1" presStyleIdx="2" presStyleCnt="3"/>
      <dgm:spPr/>
    </dgm:pt>
    <dgm:pt modelId="{404F8DBD-56D0-4CF2-A2EE-D7F535EA1CF4}" type="pres">
      <dgm:prSet presAssocID="{5D9CAEB7-8398-4E6D-826D-6D327688812A}" presName="node" presStyleCnt="0"/>
      <dgm:spPr/>
    </dgm:pt>
    <dgm:pt modelId="{AC32A9F1-45A2-4341-BDF8-BF9B35DCE052}" type="pres">
      <dgm:prSet presAssocID="{5D9CAEB7-8398-4E6D-826D-6D327688812A}" presName="parentNode" presStyleLbl="node1" presStyleIdx="3" presStyleCnt="4" custLinFactNeighborX="11914">
        <dgm:presLayoutVars>
          <dgm:chMax val="1"/>
          <dgm:bulletEnabled val="1"/>
        </dgm:presLayoutVars>
      </dgm:prSet>
      <dgm:spPr/>
    </dgm:pt>
    <dgm:pt modelId="{4B63E71A-5E20-43F9-A957-DDE59A05A63B}" type="pres">
      <dgm:prSet presAssocID="{5D9CAEB7-8398-4E6D-826D-6D327688812A}" presName="childNode" presStyleLbl="revTx" presStyleIdx="2" presStyleCnt="3">
        <dgm:presLayoutVars>
          <dgm:bulletEnabled val="1"/>
        </dgm:presLayoutVars>
      </dgm:prSet>
      <dgm:spPr/>
    </dgm:pt>
  </dgm:ptLst>
  <dgm:cxnLst>
    <dgm:cxn modelId="{9238E200-1FB9-48CE-BA31-B14ACBDB0974}" type="presOf" srcId="{5D9CAEB7-8398-4E6D-826D-6D327688812A}" destId="{AC32A9F1-45A2-4341-BDF8-BF9B35DCE052}" srcOrd="0" destOrd="0" presId="urn:microsoft.com/office/officeart/2005/8/layout/radial2"/>
    <dgm:cxn modelId="{DC68030F-164A-4EAE-949B-B56F56234C7D}" type="presOf" srcId="{BE6569A2-9B1E-4C89-B271-01198EBB914C}" destId="{C3640CEE-5B19-450E-873A-EADED46C9FB4}" srcOrd="0" destOrd="3" presId="urn:microsoft.com/office/officeart/2005/8/layout/radial2"/>
    <dgm:cxn modelId="{0C3F2511-0D9B-4C7B-9D48-3E33F7037C83}" srcId="{5D9CAEB7-8398-4E6D-826D-6D327688812A}" destId="{BA68C2B3-54C8-4955-845B-1E45A153BC5B}" srcOrd="1" destOrd="0" parTransId="{B24E30DC-28EF-404D-9E01-B13989DFABEE}" sibTransId="{D161CFCC-8F70-4620-AD7C-6D18D6FC0A04}"/>
    <dgm:cxn modelId="{B442A011-4FA8-4EF8-82B8-513FC6A2A33F}" type="presOf" srcId="{5CE62C87-C055-4C44-8478-5D9077D5453B}" destId="{78267459-CFBF-4E44-BBC2-AB09DB00A670}" srcOrd="0" destOrd="0" presId="urn:microsoft.com/office/officeart/2005/8/layout/radial2"/>
    <dgm:cxn modelId="{49290916-0389-4576-8DAE-220FF0D1E1D5}" type="presOf" srcId="{AF0B8902-D4DD-46A3-92E5-40207CCBC3CF}" destId="{4B63E71A-5E20-43F9-A957-DDE59A05A63B}" srcOrd="0" destOrd="2" presId="urn:microsoft.com/office/officeart/2005/8/layout/radial2"/>
    <dgm:cxn modelId="{CB31EF18-257F-4736-A697-4766E09D7C7F}" type="presOf" srcId="{E48E1F1F-97F4-4B3C-B285-DE7E5BE1B002}" destId="{BA1739C7-96C8-4C26-A544-5F2DB029045C}" srcOrd="0" destOrd="0" presId="urn:microsoft.com/office/officeart/2005/8/layout/radial2"/>
    <dgm:cxn modelId="{FA331322-296A-4F65-B431-3709CEA1876D}" srcId="{F2BBD2F8-6B50-4852-A0A3-E0B9332DAA4B}" destId="{5D9CAEB7-8398-4E6D-826D-6D327688812A}" srcOrd="2" destOrd="0" parTransId="{5CE62C87-C055-4C44-8478-5D9077D5453B}" sibTransId="{66DEF194-08D6-445B-B6DE-25FC7DFD89F2}"/>
    <dgm:cxn modelId="{F5C21C22-747C-4111-ACC8-73E4E5012166}" srcId="{C98FC862-5660-4B9E-8112-20BA5717A12D}" destId="{A67A3532-63FF-4993-A2A6-B01D96CA3D6B}" srcOrd="1" destOrd="0" parTransId="{44EE768D-7894-4D14-9D1B-81FD2D87A504}" sibTransId="{C39D5F06-A3B1-4E1F-9C95-7C8F6799D313}"/>
    <dgm:cxn modelId="{743A4823-643A-4FB8-945A-9CAE7164D3D9}" srcId="{5D9CAEB7-8398-4E6D-826D-6D327688812A}" destId="{2F921080-2325-4854-9FF3-A9A9012D1748}" srcOrd="3" destOrd="0" parTransId="{3D3F7F35-E33A-409B-809D-72F471E2ABA1}" sibTransId="{49D6613E-E042-4F18-BA4E-C746DA084C84}"/>
    <dgm:cxn modelId="{CB5DD42F-349B-4FF1-85C0-2AEA6A036048}" type="presOf" srcId="{BA68C2B3-54C8-4955-845B-1E45A153BC5B}" destId="{4B63E71A-5E20-43F9-A957-DDE59A05A63B}" srcOrd="0" destOrd="1" presId="urn:microsoft.com/office/officeart/2005/8/layout/radial2"/>
    <dgm:cxn modelId="{B48F1934-8D43-4AFC-A302-BDDB12D243DB}" srcId="{C98FC862-5660-4B9E-8112-20BA5717A12D}" destId="{AA5BF185-BF8B-4A47-A29D-C63F1CF87CE3}" srcOrd="3" destOrd="0" parTransId="{E88090B4-D3C9-4E0C-8E9B-5383FEB094E0}" sibTransId="{C5B4E565-F803-48C5-B168-32C718160818}"/>
    <dgm:cxn modelId="{842CA65F-9584-4C6B-99BD-FD02F831ACD6}" type="presOf" srcId="{86248DF7-2CD3-4E87-A53F-38520A5ED41A}" destId="{F7545282-C3A8-415D-83C7-7B59DCD07E84}" srcOrd="0" destOrd="0" presId="urn:microsoft.com/office/officeart/2005/8/layout/radial2"/>
    <dgm:cxn modelId="{1C857661-A954-4C12-A88B-295F8CBFF5F9}" type="presOf" srcId="{2E56BB11-7946-4D9C-A426-AFB4FA26FE12}" destId="{BA1739C7-96C8-4C26-A544-5F2DB029045C}" srcOrd="0" destOrd="2" presId="urn:microsoft.com/office/officeart/2005/8/layout/radial2"/>
    <dgm:cxn modelId="{B8FA9A42-F8FD-42B1-AE5A-E32F28DBB479}" type="presOf" srcId="{BC7B032C-D37E-4D39-BF76-740F39E77BF8}" destId="{44306C8D-1D63-408D-9F76-4EB2E03FE9DF}" srcOrd="0" destOrd="0" presId="urn:microsoft.com/office/officeart/2005/8/layout/radial2"/>
    <dgm:cxn modelId="{07F81A6C-489C-4016-90A4-825ACA7EA1EE}" srcId="{C98FC862-5660-4B9E-8112-20BA5717A12D}" destId="{2E56BB11-7946-4D9C-A426-AFB4FA26FE12}" srcOrd="2" destOrd="0" parTransId="{659A930A-8280-4A9C-882E-9698E994768D}" sibTransId="{3B49B1AD-A70A-4BEE-A0FD-CD2B18545099}"/>
    <dgm:cxn modelId="{A932A04C-6B1E-40C6-A810-F5B55562892E}" type="presOf" srcId="{B088BAEE-D5F5-43EE-897A-E00E95C5EF45}" destId="{C3640CEE-5B19-450E-873A-EADED46C9FB4}" srcOrd="0" destOrd="2" presId="urn:microsoft.com/office/officeart/2005/8/layout/radial2"/>
    <dgm:cxn modelId="{660A1252-9849-4672-83FB-D06BFE77D49C}" srcId="{25595577-A682-45EC-A285-9B930B8CD903}" destId="{1EEA9158-2DD1-44D6-9604-8383806D4D31}" srcOrd="5" destOrd="0" parTransId="{F8EF546B-A4C5-4ED8-84CA-2D139C342B86}" sibTransId="{C0326EED-426C-4340-A524-DCC6741B2B3B}"/>
    <dgm:cxn modelId="{0E370475-A7FA-4501-B870-0C0C98AD4FD4}" srcId="{25595577-A682-45EC-A285-9B930B8CD903}" destId="{58547957-D0D8-4E91-A078-7CBDA65D466B}" srcOrd="6" destOrd="0" parTransId="{72AF5AD8-993E-4D25-9511-10274A8774C1}" sibTransId="{A3F817C5-8E4B-4103-ADA0-49997C806BCF}"/>
    <dgm:cxn modelId="{FE3D0259-DF93-46DA-AD6A-BEAF2A87B9A8}" type="presOf" srcId="{A67A3532-63FF-4993-A2A6-B01D96CA3D6B}" destId="{BA1739C7-96C8-4C26-A544-5F2DB029045C}" srcOrd="0" destOrd="1" presId="urn:microsoft.com/office/officeart/2005/8/layout/radial2"/>
    <dgm:cxn modelId="{D7F0F559-BC33-4CE2-9040-50EE73EF10E6}" type="presOf" srcId="{25595577-A682-45EC-A285-9B930B8CD903}" destId="{DC6BFD0A-EE7F-4246-8886-D2F7CCAE1D98}" srcOrd="0" destOrd="0" presId="urn:microsoft.com/office/officeart/2005/8/layout/radial2"/>
    <dgm:cxn modelId="{E58B797F-EEB7-4F7A-9B57-CAA40B3FE47E}" type="presOf" srcId="{AA5BF185-BF8B-4A47-A29D-C63F1CF87CE3}" destId="{BA1739C7-96C8-4C26-A544-5F2DB029045C}" srcOrd="0" destOrd="3" presId="urn:microsoft.com/office/officeart/2005/8/layout/radial2"/>
    <dgm:cxn modelId="{1046E97F-50C0-487B-B7B8-D46744470906}" srcId="{25595577-A682-45EC-A285-9B930B8CD903}" destId="{B088BAEE-D5F5-43EE-897A-E00E95C5EF45}" srcOrd="2" destOrd="0" parTransId="{E6F9FE33-6868-4DC4-B5C0-A1180F2B0F6F}" sibTransId="{64F6FBE4-854E-47FE-9509-9ED2A7731F46}"/>
    <dgm:cxn modelId="{C99A6D81-77EA-4964-A0A9-4BF17CE7EA53}" type="presOf" srcId="{AC20F31C-5920-4EBE-A2B2-1B7AE817EDB3}" destId="{C3640CEE-5B19-450E-873A-EADED46C9FB4}" srcOrd="0" destOrd="0" presId="urn:microsoft.com/office/officeart/2005/8/layout/radial2"/>
    <dgm:cxn modelId="{06932086-AAC1-4E3D-9847-F00C52F1CC03}" srcId="{F2BBD2F8-6B50-4852-A0A3-E0B9332DAA4B}" destId="{25595577-A682-45EC-A285-9B930B8CD903}" srcOrd="0" destOrd="0" parTransId="{86248DF7-2CD3-4E87-A53F-38520A5ED41A}" sibTransId="{7076E7F9-8EBA-4D34-9B22-5407E310C157}"/>
    <dgm:cxn modelId="{1C0341A0-FB4F-465F-96D5-79E0C27905C4}" type="presOf" srcId="{54710418-C979-4C4B-B1AD-5F651A73D2F1}" destId="{C3640CEE-5B19-450E-873A-EADED46C9FB4}" srcOrd="0" destOrd="4" presId="urn:microsoft.com/office/officeart/2005/8/layout/radial2"/>
    <dgm:cxn modelId="{31E77CA9-86BC-463F-9977-F1F18A8DC841}" type="presOf" srcId="{2F921080-2325-4854-9FF3-A9A9012D1748}" destId="{4B63E71A-5E20-43F9-A957-DDE59A05A63B}" srcOrd="0" destOrd="3" presId="urn:microsoft.com/office/officeart/2005/8/layout/radial2"/>
    <dgm:cxn modelId="{8181E3AA-7908-4C86-B7A5-6E1372072F99}" srcId="{C98FC862-5660-4B9E-8112-20BA5717A12D}" destId="{E48E1F1F-97F4-4B3C-B285-DE7E5BE1B002}" srcOrd="0" destOrd="0" parTransId="{6FE3E0B1-6212-4A2D-92DF-0A0F3E18C3BF}" sibTransId="{E51BD201-2DEC-4F78-8D30-69B8B120D6BE}"/>
    <dgm:cxn modelId="{EAF9EEAB-FAB7-412C-904B-F78A53BB2763}" srcId="{5D9CAEB7-8398-4E6D-826D-6D327688812A}" destId="{43C59084-76D0-4BAC-8725-57DF5F6A617B}" srcOrd="4" destOrd="0" parTransId="{027B1A30-24F2-422D-9D64-00B37E64C208}" sibTransId="{A30D2758-172A-4B82-BB4A-BB073B5DFDB1}"/>
    <dgm:cxn modelId="{187249AF-9EA8-474E-ACEE-04205A8118D1}" type="presOf" srcId="{58547957-D0D8-4E91-A078-7CBDA65D466B}" destId="{C3640CEE-5B19-450E-873A-EADED46C9FB4}" srcOrd="0" destOrd="6" presId="urn:microsoft.com/office/officeart/2005/8/layout/radial2"/>
    <dgm:cxn modelId="{8EB23CB3-0F7A-4277-A496-C0CF3D61A939}" srcId="{25595577-A682-45EC-A285-9B930B8CD903}" destId="{54710418-C979-4C4B-B1AD-5F651A73D2F1}" srcOrd="4" destOrd="0" parTransId="{AA362BC6-A622-47DB-80A5-67F5EFB171B1}" sibTransId="{5BED5CF9-FA97-4860-A1BE-F5C86E3C95ED}"/>
    <dgm:cxn modelId="{858554B9-A43C-45F4-8088-44053072B07E}" srcId="{25595577-A682-45EC-A285-9B930B8CD903}" destId="{B28663A6-6A8F-4F18-9ED8-4DEE5F83D8FC}" srcOrd="1" destOrd="0" parTransId="{6F132419-1D56-4262-8F26-7E334DB71DE1}" sibTransId="{46949AB3-C987-4ACC-AD49-6C2142C44FD0}"/>
    <dgm:cxn modelId="{FD612BC3-E176-4964-9321-8804E28D8F8F}" srcId="{25595577-A682-45EC-A285-9B930B8CD903}" destId="{BE6569A2-9B1E-4C89-B271-01198EBB914C}" srcOrd="3" destOrd="0" parTransId="{E0FFD085-1AE6-4113-BA29-BA78B7E2B09C}" sibTransId="{A6806D09-36A1-4B99-87CA-D3438B77BCEB}"/>
    <dgm:cxn modelId="{E4C97CC5-42B1-45D3-8F25-D50DB832D223}" type="presOf" srcId="{1EEA9158-2DD1-44D6-9604-8383806D4D31}" destId="{C3640CEE-5B19-450E-873A-EADED46C9FB4}" srcOrd="0" destOrd="5" presId="urn:microsoft.com/office/officeart/2005/8/layout/radial2"/>
    <dgm:cxn modelId="{2CFB96C7-A59E-4549-AEC8-CE82DE9745D9}" srcId="{5D9CAEB7-8398-4E6D-826D-6D327688812A}" destId="{AE5B5621-C693-4298-AEA9-C2C20473935F}" srcOrd="0" destOrd="0" parTransId="{2AAAE78D-3F60-4962-92C8-F41F915D1D3E}" sibTransId="{13EA0BCC-5BCF-4A7A-97F4-AAD3736F0C16}"/>
    <dgm:cxn modelId="{61D829DB-3D74-49A1-97A2-A77F95872C06}" type="presOf" srcId="{B28663A6-6A8F-4F18-9ED8-4DEE5F83D8FC}" destId="{C3640CEE-5B19-450E-873A-EADED46C9FB4}" srcOrd="0" destOrd="1" presId="urn:microsoft.com/office/officeart/2005/8/layout/radial2"/>
    <dgm:cxn modelId="{538C5BDC-0D29-484C-958D-58617C659BB9}" srcId="{F2BBD2F8-6B50-4852-A0A3-E0B9332DAA4B}" destId="{C98FC862-5660-4B9E-8112-20BA5717A12D}" srcOrd="1" destOrd="0" parTransId="{BC7B032C-D37E-4D39-BF76-740F39E77BF8}" sibTransId="{09BEBBF2-5F85-4439-8FBD-84F4E5C3FCB8}"/>
    <dgm:cxn modelId="{DB3CBFDC-9312-4C4B-A960-3D628AE03BBF}" srcId="{5D9CAEB7-8398-4E6D-826D-6D327688812A}" destId="{AF0B8902-D4DD-46A3-92E5-40207CCBC3CF}" srcOrd="2" destOrd="0" parTransId="{4318A848-2C6E-484F-8309-165E7CB46BE8}" sibTransId="{B5E5BBAA-08CA-4C2C-9E10-752D9E964543}"/>
    <dgm:cxn modelId="{9DFE72E5-D940-4073-BF57-CE1CDB40C94D}" type="presOf" srcId="{C98FC862-5660-4B9E-8112-20BA5717A12D}" destId="{AD89797A-1558-42D4-AE18-410397B10A4D}" srcOrd="0" destOrd="0" presId="urn:microsoft.com/office/officeart/2005/8/layout/radial2"/>
    <dgm:cxn modelId="{69B463EA-CE3B-4653-B725-88A5C146DA6F}" srcId="{25595577-A682-45EC-A285-9B930B8CD903}" destId="{AC20F31C-5920-4EBE-A2B2-1B7AE817EDB3}" srcOrd="0" destOrd="0" parTransId="{918F2680-AD84-428D-987F-C0FC3678C3A2}" sibTransId="{8BA88DA3-0E95-43B1-8BCC-667027578AE1}"/>
    <dgm:cxn modelId="{65BF74F2-C2C8-4580-9F73-16E286EAA220}" type="presOf" srcId="{43C59084-76D0-4BAC-8725-57DF5F6A617B}" destId="{4B63E71A-5E20-43F9-A957-DDE59A05A63B}" srcOrd="0" destOrd="4" presId="urn:microsoft.com/office/officeart/2005/8/layout/radial2"/>
    <dgm:cxn modelId="{C6BD51F5-5EAF-4F8A-A6C1-C6291638CD4D}" type="presOf" srcId="{F2BBD2F8-6B50-4852-A0A3-E0B9332DAA4B}" destId="{029C2EE8-5E2B-40C2-A699-F07A74709095}" srcOrd="0" destOrd="0" presId="urn:microsoft.com/office/officeart/2005/8/layout/radial2"/>
    <dgm:cxn modelId="{6A2DB9F5-1766-449B-8E2A-965D4F03B00C}" type="presOf" srcId="{AE5B5621-C693-4298-AEA9-C2C20473935F}" destId="{4B63E71A-5E20-43F9-A957-DDE59A05A63B}" srcOrd="0" destOrd="0" presId="urn:microsoft.com/office/officeart/2005/8/layout/radial2"/>
    <dgm:cxn modelId="{0A98A3AD-C156-4FF5-8922-07B6909C311A}" type="presParOf" srcId="{029C2EE8-5E2B-40C2-A699-F07A74709095}" destId="{2DD3E391-0388-407E-9470-3CD4E1173FB7}" srcOrd="0" destOrd="0" presId="urn:microsoft.com/office/officeart/2005/8/layout/radial2"/>
    <dgm:cxn modelId="{94048E0D-197A-4B66-A240-F6295B5BC27B}" type="presParOf" srcId="{2DD3E391-0388-407E-9470-3CD4E1173FB7}" destId="{644853D5-37F2-4C78-A685-3F0EBDB0141F}" srcOrd="0" destOrd="0" presId="urn:microsoft.com/office/officeart/2005/8/layout/radial2"/>
    <dgm:cxn modelId="{9D9186D8-6F67-4717-AFED-146F7C0122BC}" type="presParOf" srcId="{644853D5-37F2-4C78-A685-3F0EBDB0141F}" destId="{9E26DD2C-F14E-4015-B1B8-744E115F5491}" srcOrd="0" destOrd="0" presId="urn:microsoft.com/office/officeart/2005/8/layout/radial2"/>
    <dgm:cxn modelId="{7A19D482-9DB0-4F8B-ADC7-F8DB0982C910}" type="presParOf" srcId="{644853D5-37F2-4C78-A685-3F0EBDB0141F}" destId="{75DD7AF0-CC0F-4374-9538-AADE230F396B}" srcOrd="1" destOrd="0" presId="urn:microsoft.com/office/officeart/2005/8/layout/radial2"/>
    <dgm:cxn modelId="{67B28A84-8082-4851-B697-A5322FC4F072}" type="presParOf" srcId="{2DD3E391-0388-407E-9470-3CD4E1173FB7}" destId="{F7545282-C3A8-415D-83C7-7B59DCD07E84}" srcOrd="1" destOrd="0" presId="urn:microsoft.com/office/officeart/2005/8/layout/radial2"/>
    <dgm:cxn modelId="{9354BB3B-16B7-44CA-9F0B-FA60E3B9F8CF}" type="presParOf" srcId="{2DD3E391-0388-407E-9470-3CD4E1173FB7}" destId="{16DB47BE-0398-46B0-815E-0B7EDCA00CF4}" srcOrd="2" destOrd="0" presId="urn:microsoft.com/office/officeart/2005/8/layout/radial2"/>
    <dgm:cxn modelId="{4C4492B7-237C-4DAD-81C7-A6E061D9728B}" type="presParOf" srcId="{16DB47BE-0398-46B0-815E-0B7EDCA00CF4}" destId="{DC6BFD0A-EE7F-4246-8886-D2F7CCAE1D98}" srcOrd="0" destOrd="0" presId="urn:microsoft.com/office/officeart/2005/8/layout/radial2"/>
    <dgm:cxn modelId="{A2E332CE-3D2D-4B62-8FC4-F887CC740C7F}" type="presParOf" srcId="{16DB47BE-0398-46B0-815E-0B7EDCA00CF4}" destId="{C3640CEE-5B19-450E-873A-EADED46C9FB4}" srcOrd="1" destOrd="0" presId="urn:microsoft.com/office/officeart/2005/8/layout/radial2"/>
    <dgm:cxn modelId="{89571BB2-210A-4EC9-83FD-45AF2F8BD0E5}" type="presParOf" srcId="{2DD3E391-0388-407E-9470-3CD4E1173FB7}" destId="{44306C8D-1D63-408D-9F76-4EB2E03FE9DF}" srcOrd="3" destOrd="0" presId="urn:microsoft.com/office/officeart/2005/8/layout/radial2"/>
    <dgm:cxn modelId="{E8572C5F-3C23-421C-9E59-6C04866C1931}" type="presParOf" srcId="{2DD3E391-0388-407E-9470-3CD4E1173FB7}" destId="{5171E40D-4D0B-4A30-A73F-C89DE92B71F2}" srcOrd="4" destOrd="0" presId="urn:microsoft.com/office/officeart/2005/8/layout/radial2"/>
    <dgm:cxn modelId="{E7313E70-12DF-4E5E-B8EF-E2AAFCF4E3A0}" type="presParOf" srcId="{5171E40D-4D0B-4A30-A73F-C89DE92B71F2}" destId="{AD89797A-1558-42D4-AE18-410397B10A4D}" srcOrd="0" destOrd="0" presId="urn:microsoft.com/office/officeart/2005/8/layout/radial2"/>
    <dgm:cxn modelId="{A341AFA9-8B65-4754-AB50-1DCBE1093FE1}" type="presParOf" srcId="{5171E40D-4D0B-4A30-A73F-C89DE92B71F2}" destId="{BA1739C7-96C8-4C26-A544-5F2DB029045C}" srcOrd="1" destOrd="0" presId="urn:microsoft.com/office/officeart/2005/8/layout/radial2"/>
    <dgm:cxn modelId="{A31E8E38-437E-4239-ADD2-E42DFF8CC643}" type="presParOf" srcId="{2DD3E391-0388-407E-9470-3CD4E1173FB7}" destId="{78267459-CFBF-4E44-BBC2-AB09DB00A670}" srcOrd="5" destOrd="0" presId="urn:microsoft.com/office/officeart/2005/8/layout/radial2"/>
    <dgm:cxn modelId="{57814C3D-BDE7-4949-B727-3DA307144011}" type="presParOf" srcId="{2DD3E391-0388-407E-9470-3CD4E1173FB7}" destId="{404F8DBD-56D0-4CF2-A2EE-D7F535EA1CF4}" srcOrd="6" destOrd="0" presId="urn:microsoft.com/office/officeart/2005/8/layout/radial2"/>
    <dgm:cxn modelId="{E54E8521-8C3D-4A82-BC7F-28F0660882FF}" type="presParOf" srcId="{404F8DBD-56D0-4CF2-A2EE-D7F535EA1CF4}" destId="{AC32A9F1-45A2-4341-BDF8-BF9B35DCE052}" srcOrd="0" destOrd="0" presId="urn:microsoft.com/office/officeart/2005/8/layout/radial2"/>
    <dgm:cxn modelId="{EA97512D-62ED-4008-9385-D6462C21110D}" type="presParOf" srcId="{404F8DBD-56D0-4CF2-A2EE-D7F535EA1CF4}" destId="{4B63E71A-5E20-43F9-A957-DDE59A05A63B}"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67459-CFBF-4E44-BBC2-AB09DB00A670}">
      <dsp:nvSpPr>
        <dsp:cNvPr id="0" name=""/>
        <dsp:cNvSpPr/>
      </dsp:nvSpPr>
      <dsp:spPr>
        <a:xfrm rot="2416113">
          <a:off x="2516405" y="2703733"/>
          <a:ext cx="721907" cy="47373"/>
        </a:xfrm>
        <a:custGeom>
          <a:avLst/>
          <a:gdLst/>
          <a:ahLst/>
          <a:cxnLst/>
          <a:rect l="0" t="0" r="0" b="0"/>
          <a:pathLst>
            <a:path>
              <a:moveTo>
                <a:pt x="0" y="23686"/>
              </a:moveTo>
              <a:lnTo>
                <a:pt x="721907" y="23686"/>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306C8D-1D63-408D-9F76-4EB2E03FE9DF}">
      <dsp:nvSpPr>
        <dsp:cNvPr id="0" name=""/>
        <dsp:cNvSpPr/>
      </dsp:nvSpPr>
      <dsp:spPr>
        <a:xfrm>
          <a:off x="2601943" y="1917531"/>
          <a:ext cx="752460" cy="47373"/>
        </a:xfrm>
        <a:custGeom>
          <a:avLst/>
          <a:gdLst/>
          <a:ahLst/>
          <a:cxnLst/>
          <a:rect l="0" t="0" r="0" b="0"/>
          <a:pathLst>
            <a:path>
              <a:moveTo>
                <a:pt x="0" y="23686"/>
              </a:moveTo>
              <a:lnTo>
                <a:pt x="752460" y="23686"/>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545282-C3A8-415D-83C7-7B59DCD07E84}">
      <dsp:nvSpPr>
        <dsp:cNvPr id="0" name=""/>
        <dsp:cNvSpPr/>
      </dsp:nvSpPr>
      <dsp:spPr>
        <a:xfrm rot="19186179">
          <a:off x="2515690" y="1129884"/>
          <a:ext cx="729266" cy="47373"/>
        </a:xfrm>
        <a:custGeom>
          <a:avLst/>
          <a:gdLst/>
          <a:ahLst/>
          <a:cxnLst/>
          <a:rect l="0" t="0" r="0" b="0"/>
          <a:pathLst>
            <a:path>
              <a:moveTo>
                <a:pt x="0" y="23686"/>
              </a:moveTo>
              <a:lnTo>
                <a:pt x="729266" y="23686"/>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DD7AF0-CC0F-4374-9538-AADE230F396B}">
      <dsp:nvSpPr>
        <dsp:cNvPr id="0" name=""/>
        <dsp:cNvSpPr/>
      </dsp:nvSpPr>
      <dsp:spPr>
        <a:xfrm>
          <a:off x="1016880" y="1008828"/>
          <a:ext cx="1864779" cy="186477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BFD0A-EE7F-4246-8886-D2F7CCAE1D98}">
      <dsp:nvSpPr>
        <dsp:cNvPr id="0" name=""/>
        <dsp:cNvSpPr/>
      </dsp:nvSpPr>
      <dsp:spPr>
        <a:xfrm>
          <a:off x="3031230" y="671"/>
          <a:ext cx="1101223" cy="1118867"/>
        </a:xfrm>
        <a:prstGeom prst="ellipse">
          <a:avLst/>
        </a:prstGeom>
        <a:solidFill>
          <a:srgbClr val="99CC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L" sz="1100" kern="1200" dirty="0">
              <a:solidFill>
                <a:schemeClr val="tx1"/>
              </a:solidFill>
            </a:rPr>
            <a:t>Consultoría</a:t>
          </a:r>
        </a:p>
      </dsp:txBody>
      <dsp:txXfrm>
        <a:off x="3192500" y="164525"/>
        <a:ext cx="778683" cy="791159"/>
      </dsp:txXfrm>
    </dsp:sp>
    <dsp:sp modelId="{C3640CEE-5B19-450E-873A-EADED46C9FB4}">
      <dsp:nvSpPr>
        <dsp:cNvPr id="0" name=""/>
        <dsp:cNvSpPr/>
      </dsp:nvSpPr>
      <dsp:spPr>
        <a:xfrm>
          <a:off x="4266396" y="671"/>
          <a:ext cx="1651834" cy="1118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s-CL" sz="1200" kern="1200" dirty="0" err="1"/>
            <a:t>GroupeLoyal</a:t>
          </a:r>
          <a:endParaRPr lang="es-CL" sz="1200" kern="1200" dirty="0"/>
        </a:p>
        <a:p>
          <a:pPr marL="114300" lvl="1" indent="-114300" algn="l" defTabSz="533400">
            <a:lnSpc>
              <a:spcPct val="90000"/>
            </a:lnSpc>
            <a:spcBef>
              <a:spcPct val="0"/>
            </a:spcBef>
            <a:spcAft>
              <a:spcPct val="15000"/>
            </a:spcAft>
            <a:buChar char="•"/>
          </a:pPr>
          <a:r>
            <a:rPr lang="es-CL" sz="1200" kern="1200" dirty="0"/>
            <a:t>CIE</a:t>
          </a:r>
        </a:p>
        <a:p>
          <a:pPr marL="114300" lvl="1" indent="-114300" algn="l" defTabSz="533400">
            <a:lnSpc>
              <a:spcPct val="90000"/>
            </a:lnSpc>
            <a:spcBef>
              <a:spcPct val="0"/>
            </a:spcBef>
            <a:spcAft>
              <a:spcPct val="15000"/>
            </a:spcAft>
            <a:buChar char="•"/>
          </a:pPr>
          <a:r>
            <a:rPr lang="es-CL" sz="1200" kern="1200" dirty="0"/>
            <a:t>O </a:t>
          </a:r>
          <a:r>
            <a:rPr lang="es-CL" sz="1200" kern="1200" dirty="0" err="1"/>
            <a:t>consulting</a:t>
          </a:r>
          <a:endParaRPr lang="es-CL" sz="1200" kern="1200" dirty="0"/>
        </a:p>
        <a:p>
          <a:pPr marL="114300" lvl="1" indent="-114300" algn="l" defTabSz="533400">
            <a:lnSpc>
              <a:spcPct val="90000"/>
            </a:lnSpc>
            <a:spcBef>
              <a:spcPct val="0"/>
            </a:spcBef>
            <a:spcAft>
              <a:spcPct val="15000"/>
            </a:spcAft>
            <a:buChar char="•"/>
          </a:pPr>
          <a:r>
            <a:rPr lang="es-CL" sz="1200" kern="1200" dirty="0"/>
            <a:t>CFCCI agente operador</a:t>
          </a:r>
        </a:p>
        <a:p>
          <a:pPr marL="114300" lvl="1" indent="-114300" algn="l" defTabSz="533400">
            <a:lnSpc>
              <a:spcPct val="90000"/>
            </a:lnSpc>
            <a:spcBef>
              <a:spcPct val="0"/>
            </a:spcBef>
            <a:spcAft>
              <a:spcPct val="15000"/>
            </a:spcAft>
            <a:buChar char="•"/>
          </a:pPr>
          <a:r>
            <a:rPr lang="es-CL" sz="1200" kern="1200" dirty="0"/>
            <a:t>DIPE DII</a:t>
          </a:r>
        </a:p>
        <a:p>
          <a:pPr marL="114300" lvl="1" indent="-114300" algn="l" defTabSz="533400">
            <a:lnSpc>
              <a:spcPct val="90000"/>
            </a:lnSpc>
            <a:spcBef>
              <a:spcPct val="0"/>
            </a:spcBef>
            <a:spcAft>
              <a:spcPct val="15000"/>
            </a:spcAft>
            <a:buChar char="•"/>
          </a:pPr>
          <a:r>
            <a:rPr lang="es-CL" sz="1200" kern="1200" dirty="0"/>
            <a:t>CCT/ ACT / TCT</a:t>
          </a:r>
        </a:p>
        <a:p>
          <a:pPr marL="114300" lvl="1" indent="-114300" algn="l" defTabSz="533400">
            <a:lnSpc>
              <a:spcPct val="90000"/>
            </a:lnSpc>
            <a:spcBef>
              <a:spcPct val="0"/>
            </a:spcBef>
            <a:spcAft>
              <a:spcPct val="15000"/>
            </a:spcAft>
            <a:buChar char="•"/>
          </a:pPr>
          <a:r>
            <a:rPr lang="es-CL" sz="1200" kern="1200" dirty="0"/>
            <a:t>Otros de aliados cuando conviene comercialmente</a:t>
          </a:r>
        </a:p>
      </dsp:txBody>
      <dsp:txXfrm>
        <a:off x="4266396" y="671"/>
        <a:ext cx="1651834" cy="1118867"/>
      </dsp:txXfrm>
    </dsp:sp>
    <dsp:sp modelId="{AD89797A-1558-42D4-AE18-410397B10A4D}">
      <dsp:nvSpPr>
        <dsp:cNvPr id="0" name=""/>
        <dsp:cNvSpPr/>
      </dsp:nvSpPr>
      <dsp:spPr>
        <a:xfrm>
          <a:off x="3354404" y="1419259"/>
          <a:ext cx="1043917" cy="10439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L" sz="1100" kern="1200" dirty="0"/>
            <a:t>Academia </a:t>
          </a:r>
        </a:p>
      </dsp:txBody>
      <dsp:txXfrm>
        <a:off x="3507282" y="1572137"/>
        <a:ext cx="738161" cy="738161"/>
      </dsp:txXfrm>
    </dsp:sp>
    <dsp:sp modelId="{BA1739C7-96C8-4C26-A544-5F2DB029045C}">
      <dsp:nvSpPr>
        <dsp:cNvPr id="0" name=""/>
        <dsp:cNvSpPr/>
      </dsp:nvSpPr>
      <dsp:spPr>
        <a:xfrm>
          <a:off x="4502713" y="1419259"/>
          <a:ext cx="1565876" cy="10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s-CL" sz="1200" kern="1200" dirty="0"/>
            <a:t>CCVS Centro de Contenidos</a:t>
          </a:r>
        </a:p>
        <a:p>
          <a:pPr marL="114300" lvl="1" indent="-114300" algn="l" defTabSz="533400">
            <a:lnSpc>
              <a:spcPct val="90000"/>
            </a:lnSpc>
            <a:spcBef>
              <a:spcPct val="0"/>
            </a:spcBef>
            <a:spcAft>
              <a:spcPct val="15000"/>
            </a:spcAft>
            <a:buChar char="•"/>
          </a:pPr>
          <a:r>
            <a:rPr lang="es-CL" sz="1200" kern="1200" dirty="0" err="1"/>
            <a:t>Uchile</a:t>
          </a:r>
          <a:endParaRPr lang="es-CL" sz="1200" kern="1200" dirty="0"/>
        </a:p>
        <a:p>
          <a:pPr marL="114300" lvl="1" indent="-114300" algn="l" defTabSz="533400">
            <a:lnSpc>
              <a:spcPct val="90000"/>
            </a:lnSpc>
            <a:spcBef>
              <a:spcPct val="0"/>
            </a:spcBef>
            <a:spcAft>
              <a:spcPct val="15000"/>
            </a:spcAft>
            <a:buChar char="•"/>
          </a:pPr>
          <a:r>
            <a:rPr lang="es-CL" sz="1200" kern="1200" dirty="0"/>
            <a:t>MII Chile y Perú </a:t>
          </a:r>
        </a:p>
        <a:p>
          <a:pPr marL="114300" lvl="1" indent="-114300" algn="l" defTabSz="533400">
            <a:lnSpc>
              <a:spcPct val="90000"/>
            </a:lnSpc>
            <a:spcBef>
              <a:spcPct val="0"/>
            </a:spcBef>
            <a:spcAft>
              <a:spcPct val="15000"/>
            </a:spcAft>
            <a:buChar char="•"/>
          </a:pPr>
          <a:r>
            <a:rPr lang="es-CL" sz="1200" kern="1200" dirty="0"/>
            <a:t>Universidad Mayor</a:t>
          </a:r>
        </a:p>
      </dsp:txBody>
      <dsp:txXfrm>
        <a:off x="4502713" y="1419259"/>
        <a:ext cx="1565876" cy="1043917"/>
      </dsp:txXfrm>
    </dsp:sp>
    <dsp:sp modelId="{AC32A9F1-45A2-4341-BDF8-BF9B35DCE052}">
      <dsp:nvSpPr>
        <dsp:cNvPr id="0" name=""/>
        <dsp:cNvSpPr/>
      </dsp:nvSpPr>
      <dsp:spPr>
        <a:xfrm>
          <a:off x="3020202" y="2762897"/>
          <a:ext cx="1118867" cy="1118867"/>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L" sz="1100" kern="1200" dirty="0">
              <a:solidFill>
                <a:schemeClr val="tx1"/>
              </a:solidFill>
            </a:rPr>
            <a:t>CSV</a:t>
          </a:r>
        </a:p>
      </dsp:txBody>
      <dsp:txXfrm>
        <a:off x="3184056" y="2926751"/>
        <a:ext cx="791159" cy="791159"/>
      </dsp:txXfrm>
    </dsp:sp>
    <dsp:sp modelId="{4B63E71A-5E20-43F9-A957-DDE59A05A63B}">
      <dsp:nvSpPr>
        <dsp:cNvPr id="0" name=""/>
        <dsp:cNvSpPr/>
      </dsp:nvSpPr>
      <dsp:spPr>
        <a:xfrm>
          <a:off x="4250957" y="2762897"/>
          <a:ext cx="1678301" cy="1118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s-CL" sz="1200" kern="1200" dirty="0"/>
            <a:t>CCT</a:t>
          </a:r>
        </a:p>
        <a:p>
          <a:pPr marL="114300" lvl="1" indent="-114300" algn="l" defTabSz="533400">
            <a:lnSpc>
              <a:spcPct val="90000"/>
            </a:lnSpc>
            <a:spcBef>
              <a:spcPct val="0"/>
            </a:spcBef>
            <a:spcAft>
              <a:spcPct val="15000"/>
            </a:spcAft>
            <a:buChar char="•"/>
          </a:pPr>
          <a:r>
            <a:rPr lang="es-CL" sz="1200" kern="1200"/>
            <a:t>PP</a:t>
          </a:r>
          <a:endParaRPr lang="es-CL" sz="1200" kern="1200" dirty="0"/>
        </a:p>
        <a:p>
          <a:pPr marL="114300" lvl="1" indent="-114300" algn="l" defTabSz="533400">
            <a:lnSpc>
              <a:spcPct val="90000"/>
            </a:lnSpc>
            <a:spcBef>
              <a:spcPct val="0"/>
            </a:spcBef>
            <a:spcAft>
              <a:spcPct val="15000"/>
            </a:spcAft>
            <a:buChar char="•"/>
          </a:pPr>
          <a:r>
            <a:rPr lang="es-CL" sz="1200" kern="1200" dirty="0"/>
            <a:t>ACT</a:t>
          </a:r>
        </a:p>
        <a:p>
          <a:pPr marL="114300" lvl="1" indent="-114300" algn="l" defTabSz="533400">
            <a:lnSpc>
              <a:spcPct val="90000"/>
            </a:lnSpc>
            <a:spcBef>
              <a:spcPct val="0"/>
            </a:spcBef>
            <a:spcAft>
              <a:spcPct val="15000"/>
            </a:spcAft>
            <a:buChar char="•"/>
          </a:pPr>
          <a:r>
            <a:rPr lang="es-CL" sz="1200" kern="1200" dirty="0"/>
            <a:t>TCT</a:t>
          </a:r>
        </a:p>
        <a:p>
          <a:pPr marL="114300" lvl="1" indent="-114300" algn="l" defTabSz="533400">
            <a:lnSpc>
              <a:spcPct val="90000"/>
            </a:lnSpc>
            <a:spcBef>
              <a:spcPct val="0"/>
            </a:spcBef>
            <a:spcAft>
              <a:spcPct val="15000"/>
            </a:spcAft>
            <a:buChar char="•"/>
          </a:pPr>
          <a:r>
            <a:rPr lang="es-CL" sz="1200" kern="1200"/>
            <a:t>Índice de competitividad</a:t>
          </a:r>
          <a:endParaRPr lang="es-CL" sz="1200" kern="1200" dirty="0"/>
        </a:p>
      </dsp:txBody>
      <dsp:txXfrm>
        <a:off x="4250957" y="2762897"/>
        <a:ext cx="1678301" cy="1118867"/>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013D4A-BC4A-4858-BC9A-1D13203F3792}" type="datetimeFigureOut">
              <a:rPr lang="es-CL" smtClean="0"/>
              <a:t>09-01-2026</a:t>
            </a:fld>
            <a:endParaRPr lang="es-CL"/>
          </a:p>
        </p:txBody>
      </p:sp>
      <p:sp>
        <p:nvSpPr>
          <p:cNvPr id="4" name="Marcador de imagen de diapositiva 3"/>
          <p:cNvSpPr>
            <a:spLocks noGrp="1" noRot="1" noChangeAspect="1"/>
          </p:cNvSpPr>
          <p:nvPr>
            <p:ph type="sldImg" idx="2"/>
          </p:nvPr>
        </p:nvSpPr>
        <p:spPr>
          <a:xfrm>
            <a:off x="715963" y="1143000"/>
            <a:ext cx="5426075"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17FE2-3B03-4EB9-93B5-65904089D03D}" type="slidenum">
              <a:rPr lang="es-CL" smtClean="0"/>
              <a:t>‹Nº›</a:t>
            </a:fld>
            <a:endParaRPr lang="es-CL"/>
          </a:p>
        </p:txBody>
      </p:sp>
    </p:spTree>
    <p:extLst>
      <p:ext uri="{BB962C8B-B14F-4D97-AF65-F5344CB8AC3E}">
        <p14:creationId xmlns:p14="http://schemas.microsoft.com/office/powerpoint/2010/main" val="3032480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2627DDB-A8C3-1E43-88CA-41BF4E36CCBD}" type="slidenum">
              <a:rPr lang="es-CL" smtClean="0"/>
              <a:t>12</a:t>
            </a:fld>
            <a:endParaRPr lang="es-CL"/>
          </a:p>
        </p:txBody>
      </p:sp>
    </p:spTree>
    <p:extLst>
      <p:ext uri="{BB962C8B-B14F-4D97-AF65-F5344CB8AC3E}">
        <p14:creationId xmlns:p14="http://schemas.microsoft.com/office/powerpoint/2010/main" val="1659908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BC61C-03F0-6B92-584B-895DB0D15E3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B05FC3-5F14-5BC4-8B3F-B6FB9F78CA5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8A669E9-44E1-138D-8F6D-5C3B731E8F2B}"/>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92AB1C1E-5692-F97F-F2F6-28453F1B77F2}"/>
              </a:ext>
            </a:extLst>
          </p:cNvPr>
          <p:cNvSpPr>
            <a:spLocks noGrp="1"/>
          </p:cNvSpPr>
          <p:nvPr>
            <p:ph type="sldNum" sz="quarter" idx="5"/>
          </p:nvPr>
        </p:nvSpPr>
        <p:spPr/>
        <p:txBody>
          <a:bodyPr/>
          <a:lstStyle/>
          <a:p>
            <a:fld id="{E2627DDB-A8C3-1E43-88CA-41BF4E36CCBD}" type="slidenum">
              <a:rPr lang="es-CL" smtClean="0"/>
              <a:t>25</a:t>
            </a:fld>
            <a:endParaRPr lang="es-CL"/>
          </a:p>
        </p:txBody>
      </p:sp>
    </p:spTree>
    <p:extLst>
      <p:ext uri="{BB962C8B-B14F-4D97-AF65-F5344CB8AC3E}">
        <p14:creationId xmlns:p14="http://schemas.microsoft.com/office/powerpoint/2010/main" val="2826850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D0C99-8B61-6A6A-020A-9847B975B0F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423EBCD-F3C7-039A-F78C-0A0464FAC6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5E9495-F652-F3AE-3780-C2D53F270779}"/>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DF01EA0E-DE5B-5484-4D84-3B57E1B9A98B}"/>
              </a:ext>
            </a:extLst>
          </p:cNvPr>
          <p:cNvSpPr>
            <a:spLocks noGrp="1"/>
          </p:cNvSpPr>
          <p:nvPr>
            <p:ph type="sldNum" sz="quarter" idx="5"/>
          </p:nvPr>
        </p:nvSpPr>
        <p:spPr/>
        <p:txBody>
          <a:bodyPr/>
          <a:lstStyle/>
          <a:p>
            <a:fld id="{E2627DDB-A8C3-1E43-88CA-41BF4E36CCBD}" type="slidenum">
              <a:rPr lang="es-CL" smtClean="0"/>
              <a:t>26</a:t>
            </a:fld>
            <a:endParaRPr lang="es-CL"/>
          </a:p>
        </p:txBody>
      </p:sp>
    </p:spTree>
    <p:extLst>
      <p:ext uri="{BB962C8B-B14F-4D97-AF65-F5344CB8AC3E}">
        <p14:creationId xmlns:p14="http://schemas.microsoft.com/office/powerpoint/2010/main" val="283647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39457-9B94-008B-EF1A-8DB5DC52465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3792E18-0595-F1D6-B81C-9EF6CA22BBF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2A3CB3C-BC8A-9750-DCAD-3A2D75FF3B12}"/>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AAF900DB-9456-98E2-B0A4-6C8448A8E6D9}"/>
              </a:ext>
            </a:extLst>
          </p:cNvPr>
          <p:cNvSpPr>
            <a:spLocks noGrp="1"/>
          </p:cNvSpPr>
          <p:nvPr>
            <p:ph type="sldNum" sz="quarter" idx="5"/>
          </p:nvPr>
        </p:nvSpPr>
        <p:spPr/>
        <p:txBody>
          <a:bodyPr/>
          <a:lstStyle/>
          <a:p>
            <a:fld id="{E2627DDB-A8C3-1E43-88CA-41BF4E36CCBD}" type="slidenum">
              <a:rPr lang="es-CL" smtClean="0"/>
              <a:t>27</a:t>
            </a:fld>
            <a:endParaRPr lang="es-CL"/>
          </a:p>
        </p:txBody>
      </p:sp>
    </p:spTree>
    <p:extLst>
      <p:ext uri="{BB962C8B-B14F-4D97-AF65-F5344CB8AC3E}">
        <p14:creationId xmlns:p14="http://schemas.microsoft.com/office/powerpoint/2010/main" val="3097180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942FE-8141-714D-BC8E-8F791F0427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59996CF-92F2-37BD-F707-12B3055DD6A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30BE9C1-8CE1-1928-3D33-DBDFE1C63B82}"/>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989FD92A-7B58-E808-F57D-8881AA3F0C52}"/>
              </a:ext>
            </a:extLst>
          </p:cNvPr>
          <p:cNvSpPr>
            <a:spLocks noGrp="1"/>
          </p:cNvSpPr>
          <p:nvPr>
            <p:ph type="sldNum" sz="quarter" idx="5"/>
          </p:nvPr>
        </p:nvSpPr>
        <p:spPr/>
        <p:txBody>
          <a:bodyPr/>
          <a:lstStyle/>
          <a:p>
            <a:fld id="{E2627DDB-A8C3-1E43-88CA-41BF4E36CCBD}" type="slidenum">
              <a:rPr lang="es-CL" smtClean="0"/>
              <a:t>29</a:t>
            </a:fld>
            <a:endParaRPr lang="es-CL"/>
          </a:p>
        </p:txBody>
      </p:sp>
    </p:spTree>
    <p:extLst>
      <p:ext uri="{BB962C8B-B14F-4D97-AF65-F5344CB8AC3E}">
        <p14:creationId xmlns:p14="http://schemas.microsoft.com/office/powerpoint/2010/main" val="3247289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5B8F0-EAE4-057B-599C-A1E28E05DBD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1AE8ACD-18FE-BB16-251C-CA5E02B7E89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CFAFB22-4532-267F-2CA1-1F32BEF64786}"/>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CB33D81A-8ED3-F604-D083-4885F98AC044}"/>
              </a:ext>
            </a:extLst>
          </p:cNvPr>
          <p:cNvSpPr>
            <a:spLocks noGrp="1"/>
          </p:cNvSpPr>
          <p:nvPr>
            <p:ph type="sldNum" sz="quarter" idx="5"/>
          </p:nvPr>
        </p:nvSpPr>
        <p:spPr/>
        <p:txBody>
          <a:bodyPr/>
          <a:lstStyle/>
          <a:p>
            <a:fld id="{E2627DDB-A8C3-1E43-88CA-41BF4E36CCBD}" type="slidenum">
              <a:rPr lang="es-CL" smtClean="0"/>
              <a:t>30</a:t>
            </a:fld>
            <a:endParaRPr lang="es-CL"/>
          </a:p>
        </p:txBody>
      </p:sp>
    </p:spTree>
    <p:extLst>
      <p:ext uri="{BB962C8B-B14F-4D97-AF65-F5344CB8AC3E}">
        <p14:creationId xmlns:p14="http://schemas.microsoft.com/office/powerpoint/2010/main" val="1676166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26C34-8394-CD9F-D6C4-4D08009D2CD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6C1B0D-1CAA-54A0-B68D-B5A9955828D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596E64-8039-9A26-96B4-B73475001D3F}"/>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F64A8664-621B-5A71-067C-04307EFE4E01}"/>
              </a:ext>
            </a:extLst>
          </p:cNvPr>
          <p:cNvSpPr>
            <a:spLocks noGrp="1"/>
          </p:cNvSpPr>
          <p:nvPr>
            <p:ph type="sldNum" sz="quarter" idx="5"/>
          </p:nvPr>
        </p:nvSpPr>
        <p:spPr/>
        <p:txBody>
          <a:bodyPr/>
          <a:lstStyle/>
          <a:p>
            <a:fld id="{E2627DDB-A8C3-1E43-88CA-41BF4E36CCBD}" type="slidenum">
              <a:rPr lang="es-CL" smtClean="0"/>
              <a:t>40</a:t>
            </a:fld>
            <a:endParaRPr lang="es-CL"/>
          </a:p>
        </p:txBody>
      </p:sp>
    </p:spTree>
    <p:extLst>
      <p:ext uri="{BB962C8B-B14F-4D97-AF65-F5344CB8AC3E}">
        <p14:creationId xmlns:p14="http://schemas.microsoft.com/office/powerpoint/2010/main" val="28512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C11A3-61BC-7B13-67FC-5148B32FC0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CB93A46-5E91-0BFF-F9BE-1B22175E72B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30FFD64-3E12-E8C6-397D-C2A728B4FF11}"/>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9CF6520E-66BE-EF92-748B-E4791C0DE308}"/>
              </a:ext>
            </a:extLst>
          </p:cNvPr>
          <p:cNvSpPr>
            <a:spLocks noGrp="1"/>
          </p:cNvSpPr>
          <p:nvPr>
            <p:ph type="sldNum" sz="quarter" idx="5"/>
          </p:nvPr>
        </p:nvSpPr>
        <p:spPr/>
        <p:txBody>
          <a:bodyPr/>
          <a:lstStyle/>
          <a:p>
            <a:fld id="{E2627DDB-A8C3-1E43-88CA-41BF4E36CCBD}" type="slidenum">
              <a:rPr lang="es-CL" smtClean="0"/>
              <a:t>42</a:t>
            </a:fld>
            <a:endParaRPr lang="es-CL"/>
          </a:p>
        </p:txBody>
      </p:sp>
    </p:spTree>
    <p:extLst>
      <p:ext uri="{BB962C8B-B14F-4D97-AF65-F5344CB8AC3E}">
        <p14:creationId xmlns:p14="http://schemas.microsoft.com/office/powerpoint/2010/main" val="3723444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35EB7-640A-BB65-0A09-82CCDAD19FE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5331F1-1243-685A-34EB-2714DF5244E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2D7C768-C6C1-09A4-3F82-8653E833D5F4}"/>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E93664E1-8155-3F82-EBD7-F5BC677058F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58729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D4EF-3BCB-FFDA-A603-0AF32C4907F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159F30E-F663-8088-DC8C-D13065658C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9155448-C692-A714-61D4-5D503838B10E}"/>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736B1E88-A58D-342E-05A7-0C6D854BEC5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6812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B9B08-BEB1-7A02-FC28-F34C24383A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97ED96-1715-5E98-EF89-075746A60E0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01BC5DE-1872-3DC8-A5F8-10D9783E2498}"/>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AB2B89B3-997F-7B84-576D-4CD83F417F4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07203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2627DDB-A8C3-1E43-88CA-41BF4E36CCBD}" type="slidenum">
              <a:rPr lang="es-CL" smtClean="0"/>
              <a:t>15</a:t>
            </a:fld>
            <a:endParaRPr lang="es-CL"/>
          </a:p>
        </p:txBody>
      </p:sp>
    </p:spTree>
    <p:extLst>
      <p:ext uri="{BB962C8B-B14F-4D97-AF65-F5344CB8AC3E}">
        <p14:creationId xmlns:p14="http://schemas.microsoft.com/office/powerpoint/2010/main" val="2063544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58C5F-AE63-B706-9BFF-959C2DB1D64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796F34C-54E1-C3DD-2B08-A0671FB9556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BB130ED-C4B9-B474-AE00-67DFA581694A}"/>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85D11D95-0191-71D0-A4AF-42027868B99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30932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4001A-9F1F-A810-CDBA-D46CBBEDCD9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8DB2E8-D232-F840-FAC3-A175B1EA647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134269C-F2E2-A521-E787-97732C95C11F}"/>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7198E9AE-65D6-6750-9C56-E0876D4147D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14464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9C1EC-CEA9-B8F1-F73D-A15F0C48CF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569698-8240-1C45-B42F-089C873ECCE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E352D21-9ACD-A890-EDF0-EF7AB80771CD}"/>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DFB2A225-CF4B-8A74-AD25-ADAF6FEA6B1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9873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0C106-054A-9DB7-1077-3DB1BA0544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062870-BFED-0E63-1A9D-4B1DF62FD41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0152A96-A39A-3138-E656-FF61332DD3DB}"/>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D0FA3AAB-6B4E-C60F-510F-1B4A8D9AA04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674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DFDE6-BC21-C684-E57E-B314B9C0AE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9946C2-FED6-0B6F-9616-D83F75968BC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D974F6-8E9E-9646-D7D3-B3B74E1B880E}"/>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D0E70BB8-BFDD-15A5-559E-AC1168EECEE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9425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4462E-5730-1CEF-A922-B87D598D471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8AD7A58-FCD8-C3AC-DD49-C64B3F5385E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57FB97A-47C0-C126-908C-96E8F95A7066}"/>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7735267E-DCEB-1670-3A3E-43EB84CC873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7913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B4A27-18BF-B731-3F1D-E203CA12C2E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33654AA-3FE6-C0F9-093B-CBEBA42FB58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20C9F9C-47DF-A68F-E2E0-EFF52CEECDD8}"/>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459B8867-B178-A21D-B655-B81B31194C4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1567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D2A5B-1E30-1D8F-5B6F-0D6EFF61FA0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95D97B-3512-BDA3-73D7-F0650B2F843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D6072C8-1442-9345-DB91-143ADD289B6B}"/>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11AA9AF0-83CC-7B73-A63A-2506C144914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4640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3713E-DBEB-DEEF-CE26-4715F3AD884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6672A9-47AB-CC2F-EF1C-47A3BC74CE4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0A85C4-E401-B768-1F1A-6F4DEC1E0E36}"/>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FDC19A8A-39EE-B429-0E92-B3F22B1365C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6838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E547C-DF30-3898-4BF6-1C25248D4A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50DBDE-7263-FD35-52C0-55742F000F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18A246-6550-CAFD-EA2A-B4962CC82884}"/>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AAD0C86D-F225-5723-0429-6D8667FCED3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9366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4500B-CD87-550F-EB15-383B5F6F1BC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79E03D-78BC-C69A-63AE-6EA62E51CE6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14ABBB8-2452-E6AA-B1FE-C74BF759514D}"/>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60470AD1-0569-399E-322F-79A1B9C6D740}"/>
              </a:ext>
            </a:extLst>
          </p:cNvPr>
          <p:cNvSpPr>
            <a:spLocks noGrp="1"/>
          </p:cNvSpPr>
          <p:nvPr>
            <p:ph type="sldNum" sz="quarter" idx="5"/>
          </p:nvPr>
        </p:nvSpPr>
        <p:spPr/>
        <p:txBody>
          <a:bodyPr/>
          <a:lstStyle/>
          <a:p>
            <a:fld id="{E2627DDB-A8C3-1E43-88CA-41BF4E36CCBD}" type="slidenum">
              <a:rPr lang="es-CL" smtClean="0"/>
              <a:t>18</a:t>
            </a:fld>
            <a:endParaRPr lang="es-CL"/>
          </a:p>
        </p:txBody>
      </p:sp>
    </p:spTree>
    <p:extLst>
      <p:ext uri="{BB962C8B-B14F-4D97-AF65-F5344CB8AC3E}">
        <p14:creationId xmlns:p14="http://schemas.microsoft.com/office/powerpoint/2010/main" val="2888706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08FD8-5328-B947-3712-BEB899CFCAE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2EE8AA-C2BB-8213-A8D2-FA5C1F4FE26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D4E5807-A3C6-8823-9BFD-D018B649FF73}"/>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C0B83FD0-29E9-E73C-1524-A0C524BD947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43317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F49EC-93CA-756B-E132-3FE7E9382FC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ED5F0AC-C8D7-D367-1323-3AC08AB6B25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7AB8DB4-2CA0-0F3C-7FE2-94AAE3030DEE}"/>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EC5C3BBE-72A1-9E3C-D4FA-5C052A79DDB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0203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964EF-D9D4-EFCB-80A0-825B13C9147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F4F939-7821-7347-2FB5-B0160E1DDF3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A537D70-543C-6063-233B-DF972E01BC28}"/>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01FD455C-527B-B1B3-A144-3895C499928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5809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3662C-4966-FE48-4177-1E74A08BA9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CF92B85-B579-8D96-01DC-74D36795B1E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5F8B98-9B6E-E0E4-E0E1-42A69DB3ED58}"/>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081E107A-C98A-5539-E2CA-7823DCF543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21831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CA3DA-DDE5-44ED-B70E-BDDB84BE6C2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2C34A76-CD1B-56EA-3A1B-3F2075CB7FE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3C43D71-911F-89C3-98B6-C6859745D2F7}"/>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65FFF0B8-185F-412C-286C-3040A8FE16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5133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3B23B-D8F0-4FAC-8C71-9AB4F051C9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94248D1-ADB5-7EF9-3BAE-3120B055E95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F0DFA24-9C9D-DB68-D913-331FF1DF4478}"/>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D14C475E-8507-3622-847D-BB67B0B3E7E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28527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848B-42DB-57F7-0E33-6480C6DC58E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474FC1A-C595-E6A9-7EF5-531E8419C1D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361E45D-EB57-A952-FBE0-2DB45F120450}"/>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90852D6D-1CA5-06D3-C67F-32072C9BBA7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28919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53FC4-6AAB-1FA4-7C55-A7EAA1117B8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603120-11AD-3739-2EF1-11A6E098E9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B02835F-03A6-0068-973D-2887B4F038DC}"/>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CA85A5D3-5CCE-E8B0-1EFC-502F374E2E0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60369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6E13A-3724-A243-F094-8E22EE77CC2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82CC29-8350-4E3A-7726-71E41306225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5F70DD-65A4-A6D7-3E54-AE6F8A4A8A70}"/>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D2FDDB05-4AB8-1962-9CDA-D215EC740B7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97926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8CFF-9217-1474-BC0F-F269F27DD0A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6B6F653-CC03-7736-8315-FBB1DD3585D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88D528-70B0-8856-699C-6AFE56EFC291}"/>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5DE83D25-7203-0166-6575-3747BB00351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79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59266-B050-028B-F252-F5D24727917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82F61D-F3AD-49FA-E28D-E675B9114DD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D7E8F3-472C-AD7A-D81F-83785D3268C9}"/>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6B3031BF-B5A0-CFC7-341C-649F1C5C26D6}"/>
              </a:ext>
            </a:extLst>
          </p:cNvPr>
          <p:cNvSpPr>
            <a:spLocks noGrp="1"/>
          </p:cNvSpPr>
          <p:nvPr>
            <p:ph type="sldNum" sz="quarter" idx="5"/>
          </p:nvPr>
        </p:nvSpPr>
        <p:spPr/>
        <p:txBody>
          <a:bodyPr/>
          <a:lstStyle/>
          <a:p>
            <a:fld id="{E2627DDB-A8C3-1E43-88CA-41BF4E36CCBD}" type="slidenum">
              <a:rPr lang="es-CL" smtClean="0"/>
              <a:t>19</a:t>
            </a:fld>
            <a:endParaRPr lang="es-CL"/>
          </a:p>
        </p:txBody>
      </p:sp>
    </p:spTree>
    <p:extLst>
      <p:ext uri="{BB962C8B-B14F-4D97-AF65-F5344CB8AC3E}">
        <p14:creationId xmlns:p14="http://schemas.microsoft.com/office/powerpoint/2010/main" val="28046846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13E13-9969-3206-24C2-32F9DEBBB72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35F1698-185F-9890-143B-F4CA4331D8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D9DB490-66D4-B385-4CF8-2ED25CEB1225}"/>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57C610CE-4079-0216-A747-6BA946D0A3B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6815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D71C9-9829-1FB1-778C-76EF9F3EFC6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2F1E086-E4AF-BF6C-BC0D-A1086D2EF71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54EA328-71D6-4C17-02A4-7A29DD6C7FA6}"/>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06A141B1-59E9-0908-B753-FAA822F2828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33604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60E57-525C-4AC8-914B-4536A41256D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3CB3178-6916-F80C-BF88-DA6DC220D05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D77E188-F785-1009-344F-F25E275140C6}"/>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EE51CD98-A115-C82E-89B6-ED4390963AA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38059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83B74-DDAA-53DE-B7C9-9A8121E4F8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B42EACF-CEE5-4FEF-7BD7-02CC9AB1464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4511C2-E20F-4EBF-1D46-9B001DCA4517}"/>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D5A40958-B81B-2915-6244-62591272C81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936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0519-265D-2536-3745-4C2552401C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BBDE422-57A6-07CD-9A97-13094FDEFF8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1E11F6E-8ACA-7A24-66F8-5D3E1C17C2DD}"/>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E1155CA2-EC02-0D16-5F7A-6880A0BE022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27DDB-A8C3-1E43-88CA-41BF4E36CCBD}" type="slidenum">
              <a:rPr kumimoji="0" lang="es-C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s-C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37850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2AC84-3AF0-F1FC-C39A-F1B3A797F7D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1B8FF01-8BC3-7047-0BFF-CF78F50FFB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05906D7-8D4E-3CB8-68F7-7F820F59CADF}"/>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BD53672A-6250-1F9F-60CC-D8575EF0E3AF}"/>
              </a:ext>
            </a:extLst>
          </p:cNvPr>
          <p:cNvSpPr>
            <a:spLocks noGrp="1"/>
          </p:cNvSpPr>
          <p:nvPr>
            <p:ph type="sldNum" sz="quarter" idx="5"/>
          </p:nvPr>
        </p:nvSpPr>
        <p:spPr/>
        <p:txBody>
          <a:bodyPr/>
          <a:lstStyle/>
          <a:p>
            <a:fld id="{E2627DDB-A8C3-1E43-88CA-41BF4E36CCBD}" type="slidenum">
              <a:rPr lang="es-CL" smtClean="0"/>
              <a:t>71</a:t>
            </a:fld>
            <a:endParaRPr lang="es-CL"/>
          </a:p>
        </p:txBody>
      </p:sp>
    </p:spTree>
    <p:extLst>
      <p:ext uri="{BB962C8B-B14F-4D97-AF65-F5344CB8AC3E}">
        <p14:creationId xmlns:p14="http://schemas.microsoft.com/office/powerpoint/2010/main" val="35207194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64DAE-F93D-9E08-06AC-49C070EA7E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415C3C-9CAB-4AD5-D09B-38154FD90A5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CFCD769-9234-58AE-7FE4-CEF92C3A7132}"/>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19A2DD82-3C1E-143A-DE6A-A37906CEBB3C}"/>
              </a:ext>
            </a:extLst>
          </p:cNvPr>
          <p:cNvSpPr>
            <a:spLocks noGrp="1"/>
          </p:cNvSpPr>
          <p:nvPr>
            <p:ph type="sldNum" sz="quarter" idx="5"/>
          </p:nvPr>
        </p:nvSpPr>
        <p:spPr/>
        <p:txBody>
          <a:bodyPr/>
          <a:lstStyle/>
          <a:p>
            <a:fld id="{E2627DDB-A8C3-1E43-88CA-41BF4E36CCBD}" type="slidenum">
              <a:rPr lang="es-CL" smtClean="0"/>
              <a:t>72</a:t>
            </a:fld>
            <a:endParaRPr lang="es-CL"/>
          </a:p>
        </p:txBody>
      </p:sp>
    </p:spTree>
    <p:extLst>
      <p:ext uri="{BB962C8B-B14F-4D97-AF65-F5344CB8AC3E}">
        <p14:creationId xmlns:p14="http://schemas.microsoft.com/office/powerpoint/2010/main" val="459529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BC6DE-CC15-71C4-A279-8FC5BCAA71C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83E4AF6-B36B-195F-A42B-B9376B0CF7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9A11E9C-BD71-2BFC-EC6B-5042D1D7467E}"/>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73281B47-9B49-726F-5C7D-04A978ED1B84}"/>
              </a:ext>
            </a:extLst>
          </p:cNvPr>
          <p:cNvSpPr>
            <a:spLocks noGrp="1"/>
          </p:cNvSpPr>
          <p:nvPr>
            <p:ph type="sldNum" sz="quarter" idx="5"/>
          </p:nvPr>
        </p:nvSpPr>
        <p:spPr/>
        <p:txBody>
          <a:bodyPr/>
          <a:lstStyle/>
          <a:p>
            <a:fld id="{E2627DDB-A8C3-1E43-88CA-41BF4E36CCBD}" type="slidenum">
              <a:rPr lang="es-CL" smtClean="0"/>
              <a:t>73</a:t>
            </a:fld>
            <a:endParaRPr lang="es-CL"/>
          </a:p>
        </p:txBody>
      </p:sp>
    </p:spTree>
    <p:extLst>
      <p:ext uri="{BB962C8B-B14F-4D97-AF65-F5344CB8AC3E}">
        <p14:creationId xmlns:p14="http://schemas.microsoft.com/office/powerpoint/2010/main" val="25043549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DB64-0307-4933-433E-30DD5FDCEB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A107C8B-45BA-2014-8291-14C222C4CD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ADBD3D4-84CA-642B-231D-C6B236A7D0A6}"/>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4846675E-0C50-547B-75A8-99EE0AE4B1A2}"/>
              </a:ext>
            </a:extLst>
          </p:cNvPr>
          <p:cNvSpPr>
            <a:spLocks noGrp="1"/>
          </p:cNvSpPr>
          <p:nvPr>
            <p:ph type="sldNum" sz="quarter" idx="5"/>
          </p:nvPr>
        </p:nvSpPr>
        <p:spPr/>
        <p:txBody>
          <a:bodyPr/>
          <a:lstStyle/>
          <a:p>
            <a:fld id="{E2627DDB-A8C3-1E43-88CA-41BF4E36CCBD}" type="slidenum">
              <a:rPr lang="es-CL" smtClean="0"/>
              <a:t>74</a:t>
            </a:fld>
            <a:endParaRPr lang="es-CL"/>
          </a:p>
        </p:txBody>
      </p:sp>
    </p:spTree>
    <p:extLst>
      <p:ext uri="{BB962C8B-B14F-4D97-AF65-F5344CB8AC3E}">
        <p14:creationId xmlns:p14="http://schemas.microsoft.com/office/powerpoint/2010/main" val="3607858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92FCF-EC7D-5097-924E-FE9370CEC52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E40678D-CD9D-7A27-1158-D8E1625FF70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C6FFD77-EEDC-C570-AE76-73F43C33FD68}"/>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3EC6A5BF-F1BA-255F-2431-D0BCD0A22E5E}"/>
              </a:ext>
            </a:extLst>
          </p:cNvPr>
          <p:cNvSpPr>
            <a:spLocks noGrp="1"/>
          </p:cNvSpPr>
          <p:nvPr>
            <p:ph type="sldNum" sz="quarter" idx="5"/>
          </p:nvPr>
        </p:nvSpPr>
        <p:spPr/>
        <p:txBody>
          <a:bodyPr/>
          <a:lstStyle/>
          <a:p>
            <a:fld id="{E2627DDB-A8C3-1E43-88CA-41BF4E36CCBD}" type="slidenum">
              <a:rPr lang="es-CL" smtClean="0"/>
              <a:t>20</a:t>
            </a:fld>
            <a:endParaRPr lang="es-CL"/>
          </a:p>
        </p:txBody>
      </p:sp>
    </p:spTree>
    <p:extLst>
      <p:ext uri="{BB962C8B-B14F-4D97-AF65-F5344CB8AC3E}">
        <p14:creationId xmlns:p14="http://schemas.microsoft.com/office/powerpoint/2010/main" val="3149223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D3E2A-F3C3-DD00-1B3F-FB51A8899A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52C082E-E75B-F5C3-15F4-6E9464B18F0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833EED0-7C02-59A6-7C19-488C3F4C67FF}"/>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A0EFAABA-BCA8-91D5-3B4D-B7D661BC5275}"/>
              </a:ext>
            </a:extLst>
          </p:cNvPr>
          <p:cNvSpPr>
            <a:spLocks noGrp="1"/>
          </p:cNvSpPr>
          <p:nvPr>
            <p:ph type="sldNum" sz="quarter" idx="5"/>
          </p:nvPr>
        </p:nvSpPr>
        <p:spPr/>
        <p:txBody>
          <a:bodyPr/>
          <a:lstStyle/>
          <a:p>
            <a:fld id="{E2627DDB-A8C3-1E43-88CA-41BF4E36CCBD}" type="slidenum">
              <a:rPr lang="es-CL" smtClean="0"/>
              <a:t>21</a:t>
            </a:fld>
            <a:endParaRPr lang="es-CL"/>
          </a:p>
        </p:txBody>
      </p:sp>
    </p:spTree>
    <p:extLst>
      <p:ext uri="{BB962C8B-B14F-4D97-AF65-F5344CB8AC3E}">
        <p14:creationId xmlns:p14="http://schemas.microsoft.com/office/powerpoint/2010/main" val="3845073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F9853-92ED-EA1B-5E50-C70D2C81102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B67624F-0BD8-4679-977E-13F583D26B1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8AF9A47-F9CB-2750-3A58-387BA2FA47CA}"/>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812405C5-409A-7660-9973-F9556AD2EED4}"/>
              </a:ext>
            </a:extLst>
          </p:cNvPr>
          <p:cNvSpPr>
            <a:spLocks noGrp="1"/>
          </p:cNvSpPr>
          <p:nvPr>
            <p:ph type="sldNum" sz="quarter" idx="5"/>
          </p:nvPr>
        </p:nvSpPr>
        <p:spPr/>
        <p:txBody>
          <a:bodyPr/>
          <a:lstStyle/>
          <a:p>
            <a:fld id="{E2627DDB-A8C3-1E43-88CA-41BF4E36CCBD}" type="slidenum">
              <a:rPr lang="es-CL" smtClean="0"/>
              <a:t>22</a:t>
            </a:fld>
            <a:endParaRPr lang="es-CL"/>
          </a:p>
        </p:txBody>
      </p:sp>
    </p:spTree>
    <p:extLst>
      <p:ext uri="{BB962C8B-B14F-4D97-AF65-F5344CB8AC3E}">
        <p14:creationId xmlns:p14="http://schemas.microsoft.com/office/powerpoint/2010/main" val="414813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723D9-E3F9-E27D-A507-56FE6BF801B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6D94CE-1707-9415-6C97-676D2B28318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800B8B-5F26-4740-90FF-83BC651105F0}"/>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015215DD-1223-D51F-AE3A-0A836B679A84}"/>
              </a:ext>
            </a:extLst>
          </p:cNvPr>
          <p:cNvSpPr>
            <a:spLocks noGrp="1"/>
          </p:cNvSpPr>
          <p:nvPr>
            <p:ph type="sldNum" sz="quarter" idx="5"/>
          </p:nvPr>
        </p:nvSpPr>
        <p:spPr/>
        <p:txBody>
          <a:bodyPr/>
          <a:lstStyle/>
          <a:p>
            <a:fld id="{E2627DDB-A8C3-1E43-88CA-41BF4E36CCBD}" type="slidenum">
              <a:rPr lang="es-CL" smtClean="0"/>
              <a:t>23</a:t>
            </a:fld>
            <a:endParaRPr lang="es-CL"/>
          </a:p>
        </p:txBody>
      </p:sp>
    </p:spTree>
    <p:extLst>
      <p:ext uri="{BB962C8B-B14F-4D97-AF65-F5344CB8AC3E}">
        <p14:creationId xmlns:p14="http://schemas.microsoft.com/office/powerpoint/2010/main" val="2389802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71594-DE50-C0EE-B455-CCA67AFCC7B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3137FF6-B254-91CC-FF8A-937E8248E2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8A45779-542B-F627-16F1-DC6F5C2AE522}"/>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BBEBDBC4-6A32-32A9-3A77-B6FC0FF3DBD0}"/>
              </a:ext>
            </a:extLst>
          </p:cNvPr>
          <p:cNvSpPr>
            <a:spLocks noGrp="1"/>
          </p:cNvSpPr>
          <p:nvPr>
            <p:ph type="sldNum" sz="quarter" idx="5"/>
          </p:nvPr>
        </p:nvSpPr>
        <p:spPr/>
        <p:txBody>
          <a:bodyPr/>
          <a:lstStyle/>
          <a:p>
            <a:fld id="{E2627DDB-A8C3-1E43-88CA-41BF4E36CCBD}" type="slidenum">
              <a:rPr lang="es-CL" smtClean="0"/>
              <a:t>24</a:t>
            </a:fld>
            <a:endParaRPr lang="es-CL"/>
          </a:p>
        </p:txBody>
      </p:sp>
    </p:spTree>
    <p:extLst>
      <p:ext uri="{BB962C8B-B14F-4D97-AF65-F5344CB8AC3E}">
        <p14:creationId xmlns:p14="http://schemas.microsoft.com/office/powerpoint/2010/main" val="256211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72220"/>
            <a:ext cx="8640366" cy="2280932"/>
          </a:xfrm>
        </p:spPr>
        <p:txBody>
          <a:bodyPr anchor="b"/>
          <a:lstStyle>
            <a:lvl1pPr algn="ctr">
              <a:defRPr sz="5669"/>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440061" y="3441114"/>
            <a:ext cx="8640366" cy="1581789"/>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54D86744-3A5D-1547-A79F-4E9E9E92928E}" type="datetimeFigureOut">
              <a:rPr lang="es-CL" smtClean="0"/>
              <a:t>09-01-2026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D9582B2B-19D6-0B4D-9ED1-16B2CC55D9F1}" type="slidenum">
              <a:rPr lang="es-CL" smtClean="0"/>
              <a:t>‹Nº›</a:t>
            </a:fld>
            <a:endParaRPr lang="es-CL"/>
          </a:p>
        </p:txBody>
      </p:sp>
    </p:spTree>
    <p:extLst>
      <p:ext uri="{BB962C8B-B14F-4D97-AF65-F5344CB8AC3E}">
        <p14:creationId xmlns:p14="http://schemas.microsoft.com/office/powerpoint/2010/main" val="270672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54D86744-3A5D-1547-A79F-4E9E9E92928E}" type="datetimeFigureOut">
              <a:rPr lang="es-CL" smtClean="0"/>
              <a:t>09-01-2026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D9582B2B-19D6-0B4D-9ED1-16B2CC55D9F1}" type="slidenum">
              <a:rPr lang="es-CL" smtClean="0"/>
              <a:t>‹Nº›</a:t>
            </a:fld>
            <a:endParaRPr lang="es-CL"/>
          </a:p>
        </p:txBody>
      </p:sp>
    </p:spTree>
    <p:extLst>
      <p:ext uri="{BB962C8B-B14F-4D97-AF65-F5344CB8AC3E}">
        <p14:creationId xmlns:p14="http://schemas.microsoft.com/office/powerpoint/2010/main" val="1932212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8813"/>
            <a:ext cx="2484105" cy="5552189"/>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92033" y="348813"/>
            <a:ext cx="7308310" cy="5552189"/>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54D86744-3A5D-1547-A79F-4E9E9E92928E}" type="datetimeFigureOut">
              <a:rPr lang="es-CL" smtClean="0"/>
              <a:t>09-01-2026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D9582B2B-19D6-0B4D-9ED1-16B2CC55D9F1}" type="slidenum">
              <a:rPr lang="es-CL" smtClean="0"/>
              <a:t>‹Nº›</a:t>
            </a:fld>
            <a:endParaRPr lang="es-CL"/>
          </a:p>
        </p:txBody>
      </p:sp>
    </p:spTree>
    <p:extLst>
      <p:ext uri="{BB962C8B-B14F-4D97-AF65-F5344CB8AC3E}">
        <p14:creationId xmlns:p14="http://schemas.microsoft.com/office/powerpoint/2010/main" val="3111215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54D86744-3A5D-1547-A79F-4E9E9E92928E}" type="datetimeFigureOut">
              <a:rPr lang="es-CL" smtClean="0"/>
              <a:t>09-01-2026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D9582B2B-19D6-0B4D-9ED1-16B2CC55D9F1}" type="slidenum">
              <a:rPr lang="es-CL" smtClean="0"/>
              <a:t>‹Nº›</a:t>
            </a:fld>
            <a:endParaRPr lang="es-CL"/>
          </a:p>
        </p:txBody>
      </p:sp>
    </p:spTree>
    <p:extLst>
      <p:ext uri="{BB962C8B-B14F-4D97-AF65-F5344CB8AC3E}">
        <p14:creationId xmlns:p14="http://schemas.microsoft.com/office/powerpoint/2010/main" val="573122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86033" y="1633354"/>
            <a:ext cx="9936421" cy="2725289"/>
          </a:xfrm>
        </p:spPr>
        <p:txBody>
          <a:bodyPr anchor="b"/>
          <a:lstStyle>
            <a:lvl1pPr>
              <a:defRPr sz="5669"/>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786033" y="4384425"/>
            <a:ext cx="9936421" cy="1433165"/>
          </a:xfrm>
        </p:spPr>
        <p:txBody>
          <a:bodyPr/>
          <a:lstStyle>
            <a:lvl1pPr marL="0" indent="0">
              <a:buNone/>
              <a:defRPr sz="2268">
                <a:solidFill>
                  <a:schemeClr val="tx1">
                    <a:tint val="82000"/>
                  </a:schemeClr>
                </a:solidFill>
              </a:defRPr>
            </a:lvl1pPr>
            <a:lvl2pPr marL="432008" indent="0">
              <a:buNone/>
              <a:defRPr sz="1890">
                <a:solidFill>
                  <a:schemeClr val="tx1">
                    <a:tint val="82000"/>
                  </a:schemeClr>
                </a:solidFill>
              </a:defRPr>
            </a:lvl2pPr>
            <a:lvl3pPr marL="864017" indent="0">
              <a:buNone/>
              <a:defRPr sz="1701">
                <a:solidFill>
                  <a:schemeClr val="tx1">
                    <a:tint val="82000"/>
                  </a:schemeClr>
                </a:solidFill>
              </a:defRPr>
            </a:lvl3pPr>
            <a:lvl4pPr marL="1296025" indent="0">
              <a:buNone/>
              <a:defRPr sz="1512">
                <a:solidFill>
                  <a:schemeClr val="tx1">
                    <a:tint val="82000"/>
                  </a:schemeClr>
                </a:solidFill>
              </a:defRPr>
            </a:lvl4pPr>
            <a:lvl5pPr marL="1728033" indent="0">
              <a:buNone/>
              <a:defRPr sz="1512">
                <a:solidFill>
                  <a:schemeClr val="tx1">
                    <a:tint val="82000"/>
                  </a:schemeClr>
                </a:solidFill>
              </a:defRPr>
            </a:lvl5pPr>
            <a:lvl6pPr marL="2160041" indent="0">
              <a:buNone/>
              <a:defRPr sz="1512">
                <a:solidFill>
                  <a:schemeClr val="tx1">
                    <a:tint val="82000"/>
                  </a:schemeClr>
                </a:solidFill>
              </a:defRPr>
            </a:lvl6pPr>
            <a:lvl7pPr marL="2592050" indent="0">
              <a:buNone/>
              <a:defRPr sz="1512">
                <a:solidFill>
                  <a:schemeClr val="tx1">
                    <a:tint val="82000"/>
                  </a:schemeClr>
                </a:solidFill>
              </a:defRPr>
            </a:lvl7pPr>
            <a:lvl8pPr marL="3024058" indent="0">
              <a:buNone/>
              <a:defRPr sz="1512">
                <a:solidFill>
                  <a:schemeClr val="tx1">
                    <a:tint val="82000"/>
                  </a:schemeClr>
                </a:solidFill>
              </a:defRPr>
            </a:lvl8pPr>
            <a:lvl9pPr marL="3456066" indent="0">
              <a:buNone/>
              <a:defRPr sz="1512">
                <a:solidFill>
                  <a:schemeClr val="tx1">
                    <a:tint val="82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54D86744-3A5D-1547-A79F-4E9E9E92928E}" type="datetimeFigureOut">
              <a:rPr lang="es-CL" smtClean="0"/>
              <a:t>09-01-2026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D9582B2B-19D6-0B4D-9ED1-16B2CC55D9F1}" type="slidenum">
              <a:rPr lang="es-CL" smtClean="0"/>
              <a:t>‹Nº›</a:t>
            </a:fld>
            <a:endParaRPr lang="es-CL"/>
          </a:p>
        </p:txBody>
      </p:sp>
    </p:spTree>
    <p:extLst>
      <p:ext uri="{BB962C8B-B14F-4D97-AF65-F5344CB8AC3E}">
        <p14:creationId xmlns:p14="http://schemas.microsoft.com/office/powerpoint/2010/main" val="2680311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792034" y="1744064"/>
            <a:ext cx="4896207" cy="41569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5832247" y="1744064"/>
            <a:ext cx="4896207" cy="41569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54D86744-3A5D-1547-A79F-4E9E9E92928E}" type="datetimeFigureOut">
              <a:rPr lang="es-CL" smtClean="0"/>
              <a:t>09-01-2026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D9582B2B-19D6-0B4D-9ED1-16B2CC55D9F1}" type="slidenum">
              <a:rPr lang="es-CL" smtClean="0"/>
              <a:t>‹Nº›</a:t>
            </a:fld>
            <a:endParaRPr lang="es-CL"/>
          </a:p>
        </p:txBody>
      </p:sp>
    </p:spTree>
    <p:extLst>
      <p:ext uri="{BB962C8B-B14F-4D97-AF65-F5344CB8AC3E}">
        <p14:creationId xmlns:p14="http://schemas.microsoft.com/office/powerpoint/2010/main" val="4291732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793534" y="348813"/>
            <a:ext cx="9936421" cy="1266342"/>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793535" y="1606056"/>
            <a:ext cx="4873706" cy="787103"/>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s-MX"/>
              <a:t>Haga clic para modificar los estilos de texto del patrón</a:t>
            </a:r>
          </a:p>
        </p:txBody>
      </p:sp>
      <p:sp>
        <p:nvSpPr>
          <p:cNvPr id="4" name="Content Placeholder 3"/>
          <p:cNvSpPr>
            <a:spLocks noGrp="1"/>
          </p:cNvSpPr>
          <p:nvPr>
            <p:ph sz="half" idx="2"/>
          </p:nvPr>
        </p:nvSpPr>
        <p:spPr>
          <a:xfrm>
            <a:off x="793535" y="2393159"/>
            <a:ext cx="4873706" cy="351997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5832247" y="1606056"/>
            <a:ext cx="4897708" cy="787103"/>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s-MX"/>
              <a:t>Haga clic para modificar los estilos de texto del patrón</a:t>
            </a:r>
          </a:p>
        </p:txBody>
      </p:sp>
      <p:sp>
        <p:nvSpPr>
          <p:cNvPr id="6" name="Content Placeholder 5"/>
          <p:cNvSpPr>
            <a:spLocks noGrp="1"/>
          </p:cNvSpPr>
          <p:nvPr>
            <p:ph sz="quarter" idx="4"/>
          </p:nvPr>
        </p:nvSpPr>
        <p:spPr>
          <a:xfrm>
            <a:off x="5832247" y="2393159"/>
            <a:ext cx="4897708" cy="351997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54D86744-3A5D-1547-A79F-4E9E9E92928E}" type="datetimeFigureOut">
              <a:rPr lang="es-CL" smtClean="0"/>
              <a:t>09-01-2026</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D9582B2B-19D6-0B4D-9ED1-16B2CC55D9F1}" type="slidenum">
              <a:rPr lang="es-CL" smtClean="0"/>
              <a:t>‹Nº›</a:t>
            </a:fld>
            <a:endParaRPr lang="es-CL"/>
          </a:p>
        </p:txBody>
      </p:sp>
    </p:spTree>
    <p:extLst>
      <p:ext uri="{BB962C8B-B14F-4D97-AF65-F5344CB8AC3E}">
        <p14:creationId xmlns:p14="http://schemas.microsoft.com/office/powerpoint/2010/main" val="2746059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54D86744-3A5D-1547-A79F-4E9E9E92928E}" type="datetimeFigureOut">
              <a:rPr lang="es-CL" smtClean="0"/>
              <a:t>09-01-2026</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D9582B2B-19D6-0B4D-9ED1-16B2CC55D9F1}" type="slidenum">
              <a:rPr lang="es-CL" smtClean="0"/>
              <a:t>‹Nº›</a:t>
            </a:fld>
            <a:endParaRPr lang="es-CL"/>
          </a:p>
        </p:txBody>
      </p:sp>
    </p:spTree>
    <p:extLst>
      <p:ext uri="{BB962C8B-B14F-4D97-AF65-F5344CB8AC3E}">
        <p14:creationId xmlns:p14="http://schemas.microsoft.com/office/powerpoint/2010/main" val="768875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D86744-3A5D-1547-A79F-4E9E9E92928E}" type="datetimeFigureOut">
              <a:rPr lang="es-CL" smtClean="0"/>
              <a:t>09-01-2026</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D9582B2B-19D6-0B4D-9ED1-16B2CC55D9F1}" type="slidenum">
              <a:rPr lang="es-CL" smtClean="0"/>
              <a:t>‹Nº›</a:t>
            </a:fld>
            <a:endParaRPr lang="es-CL"/>
          </a:p>
        </p:txBody>
      </p:sp>
    </p:spTree>
    <p:extLst>
      <p:ext uri="{BB962C8B-B14F-4D97-AF65-F5344CB8AC3E}">
        <p14:creationId xmlns:p14="http://schemas.microsoft.com/office/powerpoint/2010/main" val="426582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93535" y="436774"/>
            <a:ext cx="3715657" cy="1528710"/>
          </a:xfrm>
        </p:spPr>
        <p:txBody>
          <a:bodyPr anchor="b"/>
          <a:lstStyle>
            <a:lvl1pPr>
              <a:defRPr sz="3024"/>
            </a:lvl1pPr>
          </a:lstStyle>
          <a:p>
            <a:r>
              <a:rPr lang="es-MX"/>
              <a:t>Haz clic para modificar el estilo de título del patrón</a:t>
            </a:r>
            <a:endParaRPr lang="en-US" dirty="0"/>
          </a:p>
        </p:txBody>
      </p:sp>
      <p:sp>
        <p:nvSpPr>
          <p:cNvPr id="3" name="Content Placeholder 2"/>
          <p:cNvSpPr>
            <a:spLocks noGrp="1"/>
          </p:cNvSpPr>
          <p:nvPr>
            <p:ph idx="1"/>
          </p:nvPr>
        </p:nvSpPr>
        <p:spPr>
          <a:xfrm>
            <a:off x="4897708" y="943311"/>
            <a:ext cx="5832247" cy="4655892"/>
          </a:xfrm>
        </p:spPr>
        <p:txBody>
          <a:bodyPr/>
          <a:lstStyle>
            <a:lvl1pPr>
              <a:defRPr sz="3024"/>
            </a:lvl1pPr>
            <a:lvl2pPr>
              <a:defRPr sz="2646"/>
            </a:lvl2pPr>
            <a:lvl3pPr>
              <a:defRPr sz="2268"/>
            </a:lvl3pPr>
            <a:lvl4pPr>
              <a:defRPr sz="1890"/>
            </a:lvl4pPr>
            <a:lvl5pPr>
              <a:defRPr sz="1890"/>
            </a:lvl5pPr>
            <a:lvl6pPr>
              <a:defRPr sz="1890"/>
            </a:lvl6pPr>
            <a:lvl7pPr>
              <a:defRPr sz="1890"/>
            </a:lvl7pPr>
            <a:lvl8pPr>
              <a:defRPr sz="1890"/>
            </a:lvl8pPr>
            <a:lvl9pPr>
              <a:defRPr sz="189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93535" y="1965484"/>
            <a:ext cx="3715657" cy="3641302"/>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54D86744-3A5D-1547-A79F-4E9E9E92928E}" type="datetimeFigureOut">
              <a:rPr lang="es-CL" smtClean="0"/>
              <a:t>09-01-2026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D9582B2B-19D6-0B4D-9ED1-16B2CC55D9F1}" type="slidenum">
              <a:rPr lang="es-CL" smtClean="0"/>
              <a:t>‹Nº›</a:t>
            </a:fld>
            <a:endParaRPr lang="es-CL"/>
          </a:p>
        </p:txBody>
      </p:sp>
    </p:spTree>
    <p:extLst>
      <p:ext uri="{BB962C8B-B14F-4D97-AF65-F5344CB8AC3E}">
        <p14:creationId xmlns:p14="http://schemas.microsoft.com/office/powerpoint/2010/main" val="17526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93535" y="436774"/>
            <a:ext cx="3715657" cy="1528710"/>
          </a:xfrm>
        </p:spPr>
        <p:txBody>
          <a:bodyPr anchor="b"/>
          <a:lstStyle>
            <a:lvl1pPr>
              <a:defRPr sz="3024"/>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4897708" y="943311"/>
            <a:ext cx="5832247" cy="4655892"/>
          </a:xfrm>
        </p:spPr>
        <p:txBody>
          <a:bodyPr anchor="t"/>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r>
              <a:rPr lang="es-MX"/>
              <a:t>Haz clic en el icono para agregar una imagen</a:t>
            </a:r>
            <a:endParaRPr lang="en-US" dirty="0"/>
          </a:p>
        </p:txBody>
      </p:sp>
      <p:sp>
        <p:nvSpPr>
          <p:cNvPr id="4" name="Text Placeholder 3"/>
          <p:cNvSpPr>
            <a:spLocks noGrp="1"/>
          </p:cNvSpPr>
          <p:nvPr>
            <p:ph type="body" sz="half" idx="2"/>
          </p:nvPr>
        </p:nvSpPr>
        <p:spPr>
          <a:xfrm>
            <a:off x="793535" y="1965484"/>
            <a:ext cx="3715657" cy="3641302"/>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54D86744-3A5D-1547-A79F-4E9E9E92928E}" type="datetimeFigureOut">
              <a:rPr lang="es-CL" smtClean="0"/>
              <a:t>09-01-2026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D9582B2B-19D6-0B4D-9ED1-16B2CC55D9F1}" type="slidenum">
              <a:rPr lang="es-CL" smtClean="0"/>
              <a:t>‹Nº›</a:t>
            </a:fld>
            <a:endParaRPr lang="es-CL"/>
          </a:p>
        </p:txBody>
      </p:sp>
    </p:spTree>
    <p:extLst>
      <p:ext uri="{BB962C8B-B14F-4D97-AF65-F5344CB8AC3E}">
        <p14:creationId xmlns:p14="http://schemas.microsoft.com/office/powerpoint/2010/main" val="1833101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8813"/>
            <a:ext cx="9936421" cy="1266342"/>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792034" y="1744064"/>
            <a:ext cx="9936421" cy="41569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92033" y="6072375"/>
            <a:ext cx="2592110" cy="348813"/>
          </a:xfrm>
          <a:prstGeom prst="rect">
            <a:avLst/>
          </a:prstGeom>
        </p:spPr>
        <p:txBody>
          <a:bodyPr vert="horz" lIns="91440" tIns="45720" rIns="91440" bIns="45720" rtlCol="0" anchor="ctr"/>
          <a:lstStyle>
            <a:lvl1pPr algn="l">
              <a:defRPr sz="1134">
                <a:solidFill>
                  <a:schemeClr val="tx1">
                    <a:tint val="82000"/>
                  </a:schemeClr>
                </a:solidFill>
              </a:defRPr>
            </a:lvl1pPr>
          </a:lstStyle>
          <a:p>
            <a:fld id="{54D86744-3A5D-1547-A79F-4E9E9E92928E}" type="datetimeFigureOut">
              <a:rPr lang="es-CL" smtClean="0"/>
              <a:t>09-01-2026</a:t>
            </a:fld>
            <a:endParaRPr lang="es-CL"/>
          </a:p>
        </p:txBody>
      </p:sp>
      <p:sp>
        <p:nvSpPr>
          <p:cNvPr id="5" name="Footer Placeholder 4"/>
          <p:cNvSpPr>
            <a:spLocks noGrp="1"/>
          </p:cNvSpPr>
          <p:nvPr>
            <p:ph type="ftr" sz="quarter" idx="3"/>
          </p:nvPr>
        </p:nvSpPr>
        <p:spPr>
          <a:xfrm>
            <a:off x="3816162" y="6072375"/>
            <a:ext cx="3888165" cy="348813"/>
          </a:xfrm>
          <a:prstGeom prst="rect">
            <a:avLst/>
          </a:prstGeom>
        </p:spPr>
        <p:txBody>
          <a:bodyPr vert="horz" lIns="91440" tIns="45720" rIns="91440" bIns="45720" rtlCol="0" anchor="ctr"/>
          <a:lstStyle>
            <a:lvl1pPr algn="ctr">
              <a:defRPr sz="1134">
                <a:solidFill>
                  <a:schemeClr val="tx1">
                    <a:tint val="82000"/>
                  </a:schemeClr>
                </a:solidFill>
              </a:defRPr>
            </a:lvl1pPr>
          </a:lstStyle>
          <a:p>
            <a:endParaRPr lang="es-CL"/>
          </a:p>
        </p:txBody>
      </p:sp>
      <p:sp>
        <p:nvSpPr>
          <p:cNvPr id="6" name="Slide Number Placeholder 5"/>
          <p:cNvSpPr>
            <a:spLocks noGrp="1"/>
          </p:cNvSpPr>
          <p:nvPr>
            <p:ph type="sldNum" sz="quarter" idx="4"/>
          </p:nvPr>
        </p:nvSpPr>
        <p:spPr>
          <a:xfrm>
            <a:off x="8136345" y="6072375"/>
            <a:ext cx="2592110" cy="348813"/>
          </a:xfrm>
          <a:prstGeom prst="rect">
            <a:avLst/>
          </a:prstGeom>
        </p:spPr>
        <p:txBody>
          <a:bodyPr vert="horz" lIns="91440" tIns="45720" rIns="91440" bIns="45720" rtlCol="0" anchor="ctr"/>
          <a:lstStyle>
            <a:lvl1pPr algn="r">
              <a:defRPr sz="1134">
                <a:solidFill>
                  <a:schemeClr val="tx1">
                    <a:tint val="82000"/>
                  </a:schemeClr>
                </a:solidFill>
              </a:defRPr>
            </a:lvl1pPr>
          </a:lstStyle>
          <a:p>
            <a:fld id="{D9582B2B-19D6-0B4D-9ED1-16B2CC55D9F1}" type="slidenum">
              <a:rPr lang="es-CL" smtClean="0"/>
              <a:t>‹Nº›</a:t>
            </a:fld>
            <a:endParaRPr lang="es-CL"/>
          </a:p>
        </p:txBody>
      </p:sp>
    </p:spTree>
    <p:extLst>
      <p:ext uri="{BB962C8B-B14F-4D97-AF65-F5344CB8AC3E}">
        <p14:creationId xmlns:p14="http://schemas.microsoft.com/office/powerpoint/2010/main" val="422581464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864017" rtl="0" eaLnBrk="1" latinLnBrk="0" hangingPunct="1">
        <a:lnSpc>
          <a:spcPct val="90000"/>
        </a:lnSpc>
        <a:spcBef>
          <a:spcPct val="0"/>
        </a:spcBef>
        <a:buNone/>
        <a:defRPr sz="4158" kern="1200">
          <a:solidFill>
            <a:schemeClr val="tx1"/>
          </a:solidFill>
          <a:latin typeface="+mj-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15.jp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38.xml"/><Relationship Id="rId16"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73C6ED9-F57F-6BA3-BDB5-43ACEA04F62A}"/>
              </a:ext>
            </a:extLst>
          </p:cNvPr>
          <p:cNvPicPr>
            <a:picLocks noChangeAspect="1"/>
          </p:cNvPicPr>
          <p:nvPr/>
        </p:nvPicPr>
        <p:blipFill>
          <a:blip r:embed="rId2"/>
          <a:stretch>
            <a:fillRect/>
          </a:stretch>
        </p:blipFill>
        <p:spPr>
          <a:xfrm>
            <a:off x="0" y="-1"/>
            <a:ext cx="11552497" cy="6551614"/>
          </a:xfrm>
          <a:prstGeom prst="rect">
            <a:avLst/>
          </a:prstGeom>
        </p:spPr>
      </p:pic>
    </p:spTree>
    <p:extLst>
      <p:ext uri="{BB962C8B-B14F-4D97-AF65-F5344CB8AC3E}">
        <p14:creationId xmlns:p14="http://schemas.microsoft.com/office/powerpoint/2010/main" val="3499852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DBD05-48B4-4886-354A-DACEC9344339}"/>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EE2ECE8C-0599-5DB2-22E1-3FF59B78FA84}"/>
              </a:ext>
            </a:extLst>
          </p:cNvPr>
          <p:cNvPicPr>
            <a:picLocks noChangeAspect="1"/>
          </p:cNvPicPr>
          <p:nvPr/>
        </p:nvPicPr>
        <p:blipFill>
          <a:blip r:embed="rId2"/>
          <a:stretch>
            <a:fillRect/>
          </a:stretch>
        </p:blipFill>
        <p:spPr>
          <a:xfrm>
            <a:off x="-20096" y="-11021"/>
            <a:ext cx="11571928" cy="6562634"/>
          </a:xfrm>
          <a:prstGeom prst="rect">
            <a:avLst/>
          </a:prstGeom>
        </p:spPr>
      </p:pic>
    </p:spTree>
    <p:extLst>
      <p:ext uri="{BB962C8B-B14F-4D97-AF65-F5344CB8AC3E}">
        <p14:creationId xmlns:p14="http://schemas.microsoft.com/office/powerpoint/2010/main" val="1584427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B4D6A-BA10-AAA3-E3C3-566CBE31A23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541A603-6E82-E82D-818B-DE1640F93558}"/>
              </a:ext>
            </a:extLst>
          </p:cNvPr>
          <p:cNvPicPr>
            <a:picLocks noChangeAspect="1"/>
          </p:cNvPicPr>
          <p:nvPr/>
        </p:nvPicPr>
        <p:blipFill>
          <a:blip r:embed="rId2"/>
          <a:stretch>
            <a:fillRect/>
          </a:stretch>
        </p:blipFill>
        <p:spPr>
          <a:xfrm>
            <a:off x="-20096" y="-11021"/>
            <a:ext cx="11571928" cy="6562634"/>
          </a:xfrm>
          <a:prstGeom prst="rect">
            <a:avLst/>
          </a:prstGeom>
        </p:spPr>
      </p:pic>
    </p:spTree>
    <p:extLst>
      <p:ext uri="{BB962C8B-B14F-4D97-AF65-F5344CB8AC3E}">
        <p14:creationId xmlns:p14="http://schemas.microsoft.com/office/powerpoint/2010/main" val="223662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B20EA-6439-0A40-69F2-8DF6CA4EC4B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CB34773A-F0AF-E300-3B84-357748E037E5}"/>
              </a:ext>
            </a:extLst>
          </p:cNvPr>
          <p:cNvPicPr>
            <a:picLocks noChangeAspect="1"/>
          </p:cNvPicPr>
          <p:nvPr/>
        </p:nvPicPr>
        <p:blipFill>
          <a:blip r:embed="rId3"/>
          <a:stretch>
            <a:fillRect/>
          </a:stretch>
        </p:blipFill>
        <p:spPr>
          <a:xfrm>
            <a:off x="-20096" y="-11021"/>
            <a:ext cx="11612656" cy="6585732"/>
          </a:xfrm>
          <a:prstGeom prst="rect">
            <a:avLst/>
          </a:prstGeom>
        </p:spPr>
      </p:pic>
    </p:spTree>
    <p:extLst>
      <p:ext uri="{BB962C8B-B14F-4D97-AF65-F5344CB8AC3E}">
        <p14:creationId xmlns:p14="http://schemas.microsoft.com/office/powerpoint/2010/main" val="409574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D7D96-ED78-53CA-1226-0BA699CEECB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E905599B-B3D3-9962-9D6C-AC616BCF706F}"/>
              </a:ext>
            </a:extLst>
          </p:cNvPr>
          <p:cNvPicPr>
            <a:picLocks noChangeAspect="1"/>
          </p:cNvPicPr>
          <p:nvPr/>
        </p:nvPicPr>
        <p:blipFill>
          <a:blip r:embed="rId2"/>
          <a:stretch>
            <a:fillRect/>
          </a:stretch>
        </p:blipFill>
        <p:spPr>
          <a:xfrm>
            <a:off x="-20320" y="-21405"/>
            <a:ext cx="11590238" cy="6573018"/>
          </a:xfrm>
          <a:prstGeom prst="rect">
            <a:avLst/>
          </a:prstGeom>
        </p:spPr>
      </p:pic>
    </p:spTree>
    <p:extLst>
      <p:ext uri="{BB962C8B-B14F-4D97-AF65-F5344CB8AC3E}">
        <p14:creationId xmlns:p14="http://schemas.microsoft.com/office/powerpoint/2010/main" val="2010597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8BE9D-BFF2-7BC1-8E71-3205D444D93D}"/>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A1660ABF-A5D1-DECD-949D-578C5B2359C9}"/>
              </a:ext>
            </a:extLst>
          </p:cNvPr>
          <p:cNvPicPr>
            <a:picLocks noChangeAspect="1"/>
          </p:cNvPicPr>
          <p:nvPr/>
        </p:nvPicPr>
        <p:blipFill>
          <a:blip r:embed="rId2"/>
          <a:stretch>
            <a:fillRect/>
          </a:stretch>
        </p:blipFill>
        <p:spPr>
          <a:xfrm>
            <a:off x="-20321" y="-11245"/>
            <a:ext cx="11572323" cy="6562858"/>
          </a:xfrm>
          <a:prstGeom prst="rect">
            <a:avLst/>
          </a:prstGeom>
        </p:spPr>
      </p:pic>
    </p:spTree>
    <p:extLst>
      <p:ext uri="{BB962C8B-B14F-4D97-AF65-F5344CB8AC3E}">
        <p14:creationId xmlns:p14="http://schemas.microsoft.com/office/powerpoint/2010/main" val="1400243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BFF66-10A3-A671-B1D1-EDF77F5FB09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00165F13-13B6-E9B7-D1CD-0378A93F51C2}"/>
              </a:ext>
            </a:extLst>
          </p:cNvPr>
          <p:cNvPicPr>
            <a:picLocks noChangeAspect="1"/>
          </p:cNvPicPr>
          <p:nvPr/>
        </p:nvPicPr>
        <p:blipFill>
          <a:blip r:embed="rId3"/>
          <a:stretch>
            <a:fillRect/>
          </a:stretch>
        </p:blipFill>
        <p:spPr>
          <a:xfrm>
            <a:off x="-20320" y="-11245"/>
            <a:ext cx="11612880" cy="6585858"/>
          </a:xfrm>
          <a:prstGeom prst="rect">
            <a:avLst/>
          </a:prstGeom>
        </p:spPr>
      </p:pic>
    </p:spTree>
    <p:extLst>
      <p:ext uri="{BB962C8B-B14F-4D97-AF65-F5344CB8AC3E}">
        <p14:creationId xmlns:p14="http://schemas.microsoft.com/office/powerpoint/2010/main" val="2940501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FC07-6950-BA85-766F-A0CC46E71927}"/>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9BD4FB7-C384-E502-D6E3-6ABDA5474F91}"/>
              </a:ext>
            </a:extLst>
          </p:cNvPr>
          <p:cNvPicPr>
            <a:picLocks noChangeAspect="1"/>
          </p:cNvPicPr>
          <p:nvPr/>
        </p:nvPicPr>
        <p:blipFill>
          <a:blip r:embed="rId2"/>
          <a:stretch>
            <a:fillRect/>
          </a:stretch>
        </p:blipFill>
        <p:spPr>
          <a:xfrm>
            <a:off x="-20320" y="-11245"/>
            <a:ext cx="11623040" cy="6591620"/>
          </a:xfrm>
          <a:prstGeom prst="rect">
            <a:avLst/>
          </a:prstGeom>
        </p:spPr>
      </p:pic>
      <p:pic>
        <p:nvPicPr>
          <p:cNvPr id="2" name="Imagen 1" descr="Texto&#10;&#10;El contenido generado por IA puede ser incorrecto.">
            <a:extLst>
              <a:ext uri="{FF2B5EF4-FFF2-40B4-BE49-F238E27FC236}">
                <a16:creationId xmlns:a16="http://schemas.microsoft.com/office/drawing/2014/main" id="{4F2A0B6C-BAAC-CD79-0DA3-152480089C7E}"/>
              </a:ext>
            </a:extLst>
          </p:cNvPr>
          <p:cNvPicPr>
            <a:picLocks noChangeAspect="1"/>
          </p:cNvPicPr>
          <p:nvPr/>
        </p:nvPicPr>
        <p:blipFill>
          <a:blip r:embed="rId3"/>
          <a:stretch>
            <a:fillRect/>
          </a:stretch>
        </p:blipFill>
        <p:spPr>
          <a:xfrm>
            <a:off x="47710" y="644312"/>
            <a:ext cx="4099746" cy="1468996"/>
          </a:xfrm>
          <a:prstGeom prst="rect">
            <a:avLst/>
          </a:prstGeom>
        </p:spPr>
      </p:pic>
      <p:pic>
        <p:nvPicPr>
          <p:cNvPr id="4" name="Imagen 3">
            <a:extLst>
              <a:ext uri="{FF2B5EF4-FFF2-40B4-BE49-F238E27FC236}">
                <a16:creationId xmlns:a16="http://schemas.microsoft.com/office/drawing/2014/main" id="{1995D407-2B2C-D31E-D9CF-36F48415CA36}"/>
              </a:ext>
            </a:extLst>
          </p:cNvPr>
          <p:cNvPicPr>
            <a:picLocks noChangeAspect="1"/>
          </p:cNvPicPr>
          <p:nvPr/>
        </p:nvPicPr>
        <p:blipFill>
          <a:blip r:embed="rId4"/>
          <a:stretch>
            <a:fillRect/>
          </a:stretch>
        </p:blipFill>
        <p:spPr>
          <a:xfrm>
            <a:off x="4441371" y="695891"/>
            <a:ext cx="4099746" cy="1300525"/>
          </a:xfrm>
          <a:prstGeom prst="rect">
            <a:avLst/>
          </a:prstGeom>
        </p:spPr>
      </p:pic>
    </p:spTree>
    <p:extLst>
      <p:ext uri="{BB962C8B-B14F-4D97-AF65-F5344CB8AC3E}">
        <p14:creationId xmlns:p14="http://schemas.microsoft.com/office/powerpoint/2010/main" val="2191407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EAF6B-CCFE-7C61-3A49-3222FC335444}"/>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5B1D6501-5064-9896-EDCC-B4A2C5172EEC}"/>
              </a:ext>
            </a:extLst>
          </p:cNvPr>
          <p:cNvPicPr>
            <a:picLocks noChangeAspect="1"/>
          </p:cNvPicPr>
          <p:nvPr/>
        </p:nvPicPr>
        <p:blipFill>
          <a:blip r:embed="rId2"/>
          <a:stretch>
            <a:fillRect/>
          </a:stretch>
        </p:blipFill>
        <p:spPr>
          <a:xfrm>
            <a:off x="-20321" y="-11245"/>
            <a:ext cx="11572323" cy="6562858"/>
          </a:xfrm>
          <a:prstGeom prst="rect">
            <a:avLst/>
          </a:prstGeom>
        </p:spPr>
      </p:pic>
      <p:sp>
        <p:nvSpPr>
          <p:cNvPr id="2" name="CuadroTexto 1">
            <a:extLst>
              <a:ext uri="{FF2B5EF4-FFF2-40B4-BE49-F238E27FC236}">
                <a16:creationId xmlns:a16="http://schemas.microsoft.com/office/drawing/2014/main" id="{97086586-22AC-6FAA-E9E4-BD8A99C771D0}"/>
              </a:ext>
            </a:extLst>
          </p:cNvPr>
          <p:cNvSpPr txBox="1"/>
          <p:nvPr/>
        </p:nvSpPr>
        <p:spPr>
          <a:xfrm>
            <a:off x="2031699" y="1428672"/>
            <a:ext cx="7457090" cy="3447098"/>
          </a:xfrm>
          <a:prstGeom prst="rect">
            <a:avLst/>
          </a:prstGeom>
          <a:noFill/>
        </p:spPr>
        <p:txBody>
          <a:bodyPr wrap="square">
            <a:spAutoFit/>
          </a:bodyPr>
          <a:lstStyle/>
          <a:p>
            <a:r>
              <a:rPr lang="es-MX" sz="2600" dirty="0">
                <a:solidFill>
                  <a:schemeClr val="bg1"/>
                </a:solidFill>
              </a:rPr>
              <a:t>Reunión Equipo</a:t>
            </a:r>
          </a:p>
          <a:p>
            <a:endParaRPr lang="es-MX" sz="2600" dirty="0">
              <a:solidFill>
                <a:schemeClr val="bg1"/>
              </a:solidFill>
            </a:endParaRPr>
          </a:p>
          <a:p>
            <a:pPr marL="457200" indent="-457200">
              <a:buFont typeface="Arial" panose="020B0604020202020204" pitchFamily="34" charset="0"/>
              <a:buChar char="•"/>
            </a:pPr>
            <a:r>
              <a:rPr lang="es-MX" sz="2000" dirty="0">
                <a:solidFill>
                  <a:schemeClr val="bg1"/>
                </a:solidFill>
              </a:rPr>
              <a:t>GL </a:t>
            </a:r>
            <a:r>
              <a:rPr lang="es-MX" sz="2000" dirty="0" err="1">
                <a:solidFill>
                  <a:schemeClr val="bg1"/>
                </a:solidFill>
              </a:rPr>
              <a:t>Strategic</a:t>
            </a:r>
            <a:r>
              <a:rPr lang="es-MX" sz="2000" dirty="0">
                <a:solidFill>
                  <a:schemeClr val="bg1"/>
                </a:solidFill>
              </a:rPr>
              <a:t> </a:t>
            </a:r>
            <a:r>
              <a:rPr lang="es-MX" sz="2000" dirty="0" err="1">
                <a:solidFill>
                  <a:schemeClr val="bg1"/>
                </a:solidFill>
              </a:rPr>
              <a:t>Engineering</a:t>
            </a:r>
            <a:r>
              <a:rPr lang="es-MX" sz="2000" dirty="0">
                <a:solidFill>
                  <a:schemeClr val="bg1"/>
                </a:solidFill>
              </a:rPr>
              <a:t> &amp; Management (SEM)</a:t>
            </a:r>
          </a:p>
          <a:p>
            <a:pPr marL="457200" indent="-457200">
              <a:buFont typeface="Arial" panose="020B0604020202020204" pitchFamily="34" charset="0"/>
              <a:buChar char="•"/>
            </a:pPr>
            <a:endParaRPr lang="es-MX" sz="2000" dirty="0">
              <a:solidFill>
                <a:schemeClr val="bg1"/>
              </a:solidFill>
            </a:endParaRPr>
          </a:p>
          <a:p>
            <a:pPr marL="457200" indent="-457200">
              <a:buFont typeface="Arial" panose="020B0604020202020204" pitchFamily="34" charset="0"/>
              <a:buChar char="•"/>
            </a:pPr>
            <a:r>
              <a:rPr lang="es-MX" sz="2000" dirty="0">
                <a:solidFill>
                  <a:schemeClr val="bg1"/>
                </a:solidFill>
              </a:rPr>
              <a:t>Fundación </a:t>
            </a:r>
            <a:r>
              <a:rPr lang="es-MX" sz="2000" dirty="0" err="1">
                <a:solidFill>
                  <a:schemeClr val="bg1"/>
                </a:solidFill>
              </a:rPr>
              <a:t>ChileconTodo</a:t>
            </a:r>
            <a:r>
              <a:rPr lang="es-MX" sz="2000" dirty="0">
                <a:solidFill>
                  <a:schemeClr val="bg1"/>
                </a:solidFill>
              </a:rPr>
              <a:t> (CCT)</a:t>
            </a:r>
          </a:p>
          <a:p>
            <a:pPr marL="457200" indent="-457200">
              <a:buFont typeface="Arial" panose="020B0604020202020204" pitchFamily="34" charset="0"/>
              <a:buChar char="•"/>
            </a:pPr>
            <a:endParaRPr lang="es-MX" sz="2000" dirty="0">
              <a:solidFill>
                <a:schemeClr val="bg1"/>
              </a:solidFill>
            </a:endParaRPr>
          </a:p>
          <a:p>
            <a:pPr marL="457200" indent="-457200">
              <a:buFont typeface="Arial" panose="020B0604020202020204" pitchFamily="34" charset="0"/>
              <a:buChar char="•"/>
            </a:pPr>
            <a:r>
              <a:rPr lang="es-MX" sz="2000" dirty="0">
                <a:solidFill>
                  <a:schemeClr val="bg1"/>
                </a:solidFill>
              </a:rPr>
              <a:t>Centro de Anticipación y Creación de Futuro (CAF)</a:t>
            </a:r>
          </a:p>
          <a:p>
            <a:pPr marL="457200" indent="-457200">
              <a:buFont typeface="Arial" panose="020B0604020202020204" pitchFamily="34" charset="0"/>
              <a:buChar char="•"/>
            </a:pPr>
            <a:endParaRPr lang="es-MX" sz="2000" dirty="0">
              <a:solidFill>
                <a:schemeClr val="bg1"/>
              </a:solidFill>
            </a:endParaRPr>
          </a:p>
          <a:p>
            <a:pPr marL="457200" indent="-457200">
              <a:buFont typeface="Arial" panose="020B0604020202020204" pitchFamily="34" charset="0"/>
              <a:buChar char="•"/>
            </a:pPr>
            <a:r>
              <a:rPr lang="es-MX" sz="2000" dirty="0">
                <a:solidFill>
                  <a:schemeClr val="bg1"/>
                </a:solidFill>
              </a:rPr>
              <a:t>Proyecto País del Colegio de Ingenieros (PPCI)</a:t>
            </a:r>
          </a:p>
          <a:p>
            <a:endParaRPr lang="es-CL" sz="2600" dirty="0">
              <a:solidFill>
                <a:schemeClr val="bg1"/>
              </a:solidFill>
            </a:endParaRPr>
          </a:p>
        </p:txBody>
      </p:sp>
    </p:spTree>
    <p:extLst>
      <p:ext uri="{BB962C8B-B14F-4D97-AF65-F5344CB8AC3E}">
        <p14:creationId xmlns:p14="http://schemas.microsoft.com/office/powerpoint/2010/main" val="2977560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14CD1-A12B-3E1E-C9D6-14314A108C64}"/>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63ECD5F-880E-6695-4EAD-CF75095CB49D}"/>
              </a:ext>
            </a:extLst>
          </p:cNvPr>
          <p:cNvPicPr>
            <a:picLocks noChangeAspect="1"/>
          </p:cNvPicPr>
          <p:nvPr/>
        </p:nvPicPr>
        <p:blipFill>
          <a:blip r:embed="rId3"/>
          <a:stretch>
            <a:fillRect/>
          </a:stretch>
        </p:blipFill>
        <p:spPr>
          <a:xfrm>
            <a:off x="-20096" y="-11021"/>
            <a:ext cx="11612656" cy="6585732"/>
          </a:xfrm>
          <a:prstGeom prst="rect">
            <a:avLst/>
          </a:prstGeom>
        </p:spPr>
      </p:pic>
      <p:sp>
        <p:nvSpPr>
          <p:cNvPr id="4" name="CuadroTexto 3">
            <a:extLst>
              <a:ext uri="{FF2B5EF4-FFF2-40B4-BE49-F238E27FC236}">
                <a16:creationId xmlns:a16="http://schemas.microsoft.com/office/drawing/2014/main" id="{B2F8B37D-163C-3EBC-F2B9-CE8CF32C2B4E}"/>
              </a:ext>
            </a:extLst>
          </p:cNvPr>
          <p:cNvSpPr txBox="1"/>
          <p:nvPr/>
        </p:nvSpPr>
        <p:spPr>
          <a:xfrm>
            <a:off x="2328041" y="1292038"/>
            <a:ext cx="8245365" cy="3939540"/>
          </a:xfrm>
          <a:prstGeom prst="rect">
            <a:avLst/>
          </a:prstGeom>
          <a:noFill/>
        </p:spPr>
        <p:txBody>
          <a:bodyPr wrap="square">
            <a:spAutoFit/>
          </a:bodyPr>
          <a:lstStyle/>
          <a:p>
            <a:r>
              <a:rPr lang="es-MX" sz="2600" dirty="0">
                <a:solidFill>
                  <a:schemeClr val="bg1"/>
                </a:solidFill>
              </a:rPr>
              <a:t>Temario:</a:t>
            </a:r>
          </a:p>
          <a:p>
            <a:r>
              <a:rPr lang="es-MX" sz="2400" dirty="0">
                <a:solidFill>
                  <a:schemeClr val="bg1"/>
                </a:solidFill>
              </a:rPr>
              <a:t>•	</a:t>
            </a:r>
            <a:r>
              <a:rPr lang="es-MX" sz="2000" dirty="0">
                <a:solidFill>
                  <a:srgbClr val="00B0F0"/>
                </a:solidFill>
                <a:latin typeface="Ebrima" panose="02000000000000000000" pitchFamily="2" charset="0"/>
                <a:ea typeface="Ebrima" panose="02000000000000000000" pitchFamily="2" charset="0"/>
                <a:cs typeface="Ebrima" panose="02000000000000000000" pitchFamily="2" charset="0"/>
              </a:rPr>
              <a:t>Organización GL (según </a:t>
            </a:r>
            <a:r>
              <a:rPr lang="es-MX" sz="2000" dirty="0" err="1">
                <a:solidFill>
                  <a:srgbClr val="00B0F0"/>
                </a:solidFill>
                <a:latin typeface="Ebrima" panose="02000000000000000000" pitchFamily="2" charset="0"/>
                <a:ea typeface="Ebrima" panose="02000000000000000000" pitchFamily="2" charset="0"/>
                <a:cs typeface="Ebrima" panose="02000000000000000000" pitchFamily="2" charset="0"/>
              </a:rPr>
              <a:t>ChatGPT</a:t>
            </a:r>
            <a:r>
              <a:rPr lang="es-MX" sz="2000" dirty="0">
                <a:solidFill>
                  <a:srgbClr val="00B0F0"/>
                </a:solidFill>
                <a:latin typeface="Ebrima" panose="02000000000000000000" pitchFamily="2" charset="0"/>
                <a:ea typeface="Ebrima" panose="02000000000000000000" pitchFamily="2" charset="0"/>
                <a:cs typeface="Ebrima" panose="02000000000000000000" pitchFamily="2" charset="0"/>
              </a:rPr>
              <a:t> y reunión pasada)</a:t>
            </a:r>
            <a:endParaRPr lang="es-CL" sz="2000" dirty="0">
              <a:solidFill>
                <a:srgbClr val="00B0F0"/>
              </a:solidFill>
              <a:latin typeface="Ebrima" panose="02000000000000000000" pitchFamily="2" charset="0"/>
              <a:ea typeface="Ebrima" panose="02000000000000000000" pitchFamily="2" charset="0"/>
              <a:cs typeface="Ebrima" panose="02000000000000000000" pitchFamily="2" charset="0"/>
            </a:endParaRPr>
          </a:p>
          <a:p>
            <a:endParaRPr lang="es-MX" sz="2000" dirty="0">
              <a:solidFill>
                <a:schemeClr val="bg1"/>
              </a:solidFill>
            </a:endParaRPr>
          </a:p>
          <a:p>
            <a:pPr marL="342900" indent="-342900">
              <a:buFont typeface="Arial" panose="020B0604020202020204" pitchFamily="34" charset="0"/>
              <a:buChar char="•"/>
            </a:pPr>
            <a:r>
              <a:rPr lang="es-MX" sz="2000" dirty="0">
                <a:solidFill>
                  <a:schemeClr val="bg1"/>
                </a:solidFill>
              </a:rPr>
              <a:t>Plan de comunicaciones: </a:t>
            </a:r>
          </a:p>
          <a:p>
            <a:pPr marL="1257300" lvl="2" indent="-342900">
              <a:buFont typeface="Arial" panose="020B0604020202020204" pitchFamily="34" charset="0"/>
              <a:buChar char="•"/>
            </a:pPr>
            <a:r>
              <a:rPr lang="es-MX" sz="2000" dirty="0">
                <a:solidFill>
                  <a:schemeClr val="bg1"/>
                </a:solidFill>
              </a:rPr>
              <a:t>Estrategia de contenidos y canales de difusión</a:t>
            </a:r>
          </a:p>
          <a:p>
            <a:pPr marL="1257300" lvl="2" indent="-342900">
              <a:buFont typeface="Arial" panose="020B0604020202020204" pitchFamily="34" charset="0"/>
              <a:buChar char="•"/>
            </a:pPr>
            <a:r>
              <a:rPr lang="es-MX" sz="2000" dirty="0">
                <a:solidFill>
                  <a:schemeClr val="bg1"/>
                </a:solidFill>
              </a:rPr>
              <a:t>Avances difusión/posicionamiento</a:t>
            </a:r>
          </a:p>
          <a:p>
            <a:pPr marL="1257300" lvl="2" indent="-342900">
              <a:buFont typeface="Arial" panose="020B0604020202020204" pitchFamily="34" charset="0"/>
              <a:buChar char="•"/>
            </a:pPr>
            <a:r>
              <a:rPr lang="es-MX" sz="2000" dirty="0">
                <a:solidFill>
                  <a:schemeClr val="bg1"/>
                </a:solidFill>
              </a:rPr>
              <a:t>Diseño gráfico CCT y GL+CCT</a:t>
            </a:r>
          </a:p>
          <a:p>
            <a:pPr marL="1257300" lvl="2" indent="-342900">
              <a:buFont typeface="Arial" panose="020B0604020202020204" pitchFamily="34" charset="0"/>
              <a:buChar char="•"/>
            </a:pPr>
            <a:r>
              <a:rPr lang="es-MX" sz="2000" dirty="0">
                <a:solidFill>
                  <a:schemeClr val="bg1"/>
                </a:solidFill>
              </a:rPr>
              <a:t>Nuevos sitios web</a:t>
            </a:r>
          </a:p>
          <a:p>
            <a:pPr marL="1257300" lvl="2" indent="-342900">
              <a:buFont typeface="Arial" panose="020B0604020202020204" pitchFamily="34" charset="0"/>
              <a:buChar char="•"/>
            </a:pPr>
            <a:endParaRPr lang="es-MX" sz="2000" dirty="0">
              <a:solidFill>
                <a:schemeClr val="bg1"/>
              </a:solidFill>
            </a:endParaRPr>
          </a:p>
          <a:p>
            <a:r>
              <a:rPr lang="es-MX" sz="2000" dirty="0">
                <a:solidFill>
                  <a:schemeClr val="bg1"/>
                </a:solidFill>
              </a:rPr>
              <a:t>•	Prospectos comerciales</a:t>
            </a:r>
          </a:p>
          <a:p>
            <a:endParaRPr lang="es-MX" sz="2000" dirty="0">
              <a:solidFill>
                <a:schemeClr val="bg1"/>
              </a:solidFill>
            </a:endParaRPr>
          </a:p>
          <a:p>
            <a:r>
              <a:rPr lang="es-MX" sz="2000" dirty="0">
                <a:solidFill>
                  <a:schemeClr val="bg1"/>
                </a:solidFill>
              </a:rPr>
              <a:t>•	Cronograma de próximas actividades </a:t>
            </a:r>
          </a:p>
        </p:txBody>
      </p:sp>
    </p:spTree>
    <p:extLst>
      <p:ext uri="{BB962C8B-B14F-4D97-AF65-F5344CB8AC3E}">
        <p14:creationId xmlns:p14="http://schemas.microsoft.com/office/powerpoint/2010/main" val="723067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67259-B914-C9E3-2508-252AB1372AF4}"/>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8C525626-7E34-3CC0-75F5-A6ED25E2801E}"/>
              </a:ext>
            </a:extLst>
          </p:cNvPr>
          <p:cNvPicPr>
            <a:picLocks noChangeAspect="1"/>
          </p:cNvPicPr>
          <p:nvPr/>
        </p:nvPicPr>
        <p:blipFill>
          <a:blip r:embed="rId3"/>
          <a:stretch>
            <a:fillRect/>
          </a:stretch>
        </p:blipFill>
        <p:spPr>
          <a:xfrm>
            <a:off x="-20320" y="-11245"/>
            <a:ext cx="11612880" cy="6585858"/>
          </a:xfrm>
          <a:prstGeom prst="rect">
            <a:avLst/>
          </a:prstGeom>
        </p:spPr>
      </p:pic>
      <p:sp>
        <p:nvSpPr>
          <p:cNvPr id="4" name="CuadroTexto 3">
            <a:extLst>
              <a:ext uri="{FF2B5EF4-FFF2-40B4-BE49-F238E27FC236}">
                <a16:creationId xmlns:a16="http://schemas.microsoft.com/office/drawing/2014/main" id="{35033F8D-D28F-5548-FCC4-0DEC9B58224D}"/>
              </a:ext>
            </a:extLst>
          </p:cNvPr>
          <p:cNvSpPr txBox="1"/>
          <p:nvPr/>
        </p:nvSpPr>
        <p:spPr>
          <a:xfrm>
            <a:off x="0" y="1427921"/>
            <a:ext cx="11372368" cy="4801314"/>
          </a:xfrm>
          <a:prstGeom prst="rect">
            <a:avLst/>
          </a:prstGeom>
          <a:noFill/>
        </p:spPr>
        <p:txBody>
          <a:bodyPr wrap="square">
            <a:spAutoFit/>
          </a:bodyPr>
          <a:lstStyle/>
          <a:p>
            <a:pPr marL="457200" indent="-457200">
              <a:buFont typeface="Arial" panose="020B0604020202020204" pitchFamily="34" charset="0"/>
              <a:buChar char="•"/>
            </a:pPr>
            <a:endParaRPr lang="es-MX" dirty="0">
              <a:solidFill>
                <a:schemeClr val="bg1"/>
              </a:solidFill>
              <a:latin typeface="Ebrima" panose="02000000000000000000" pitchFamily="2" charset="0"/>
              <a:ea typeface="Ebrima" panose="02000000000000000000" pitchFamily="2" charset="0"/>
              <a:cs typeface="Ebrima" panose="02000000000000000000" pitchFamily="2" charset="0"/>
            </a:endParaRPr>
          </a:p>
          <a:p>
            <a:r>
              <a:rPr lang="es-MX" dirty="0">
                <a:solidFill>
                  <a:schemeClr val="bg1"/>
                </a:solidFill>
                <a:latin typeface="Ebrima" panose="02000000000000000000" pitchFamily="2" charset="0"/>
                <a:ea typeface="Ebrima" panose="02000000000000000000" pitchFamily="2" charset="0"/>
                <a:cs typeface="Ebrima" panose="02000000000000000000" pitchFamily="2" charset="0"/>
              </a:rPr>
              <a:t>Un equipo y varios canales: motivos</a:t>
            </a:r>
          </a:p>
          <a:p>
            <a:endParaRPr lang="es-MX" dirty="0">
              <a:solidFill>
                <a:schemeClr val="bg1"/>
              </a:solidFill>
              <a:latin typeface="Ebrima" panose="02000000000000000000" pitchFamily="2" charset="0"/>
              <a:ea typeface="Ebrima" panose="02000000000000000000" pitchFamily="2" charset="0"/>
              <a:cs typeface="Ebrima" panose="02000000000000000000" pitchFamily="2" charset="0"/>
            </a:endParaRPr>
          </a:p>
          <a:p>
            <a:pPr marL="342900" indent="-342900">
              <a:buFont typeface="Arial" panose="020B0604020202020204" pitchFamily="34" charset="0"/>
              <a:buChar char="•"/>
            </a:pP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Innovación institucional ante deficiencias país y externas, regulaciones crecientes/motivos comerciales</a:t>
            </a:r>
          </a:p>
          <a:p>
            <a:pPr marL="342900" indent="-342900">
              <a:buFont typeface="Arial" panose="020B0604020202020204" pitchFamily="34" charset="0"/>
              <a:buChar char="•"/>
            </a:pPr>
            <a:endParaRPr lang="es-MX" dirty="0">
              <a:solidFill>
                <a:schemeClr val="bg1"/>
              </a:solidFill>
              <a:latin typeface="Ebrima" panose="02000000000000000000" pitchFamily="2" charset="0"/>
              <a:ea typeface="Ebrima" panose="02000000000000000000" pitchFamily="2" charset="0"/>
              <a:cs typeface="Ebrima" panose="02000000000000000000" pitchFamily="2" charset="0"/>
            </a:endParaRPr>
          </a:p>
          <a:p>
            <a:pPr marL="800100" lvl="1" indent="-342900">
              <a:buFont typeface="Arial" panose="020B0604020202020204" pitchFamily="34" charset="0"/>
              <a:buChar char="•"/>
            </a:pP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PPCI se crea para suplir falta de institucionalidad país de largo plazo</a:t>
            </a:r>
          </a:p>
          <a:p>
            <a:pPr marL="800100" lvl="1" indent="-342900">
              <a:buFont typeface="Arial" panose="020B0604020202020204" pitchFamily="34" charset="0"/>
              <a:buChar char="•"/>
            </a:pP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Fundación CCT se crea </a:t>
            </a:r>
            <a:r>
              <a:rPr lang="es-MX">
                <a:solidFill>
                  <a:schemeClr val="bg1"/>
                </a:solidFill>
                <a:latin typeface="Ebrima" panose="02000000000000000000" pitchFamily="2" charset="0"/>
                <a:ea typeface="Ebrima" panose="02000000000000000000" pitchFamily="2" charset="0"/>
                <a:cs typeface="Ebrima" panose="02000000000000000000" pitchFamily="2" charset="0"/>
              </a:rPr>
              <a:t>para </a:t>
            </a: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i</a:t>
            </a:r>
            <a:r>
              <a:rPr lang="es-MX">
                <a:solidFill>
                  <a:schemeClr val="bg1"/>
                </a:solidFill>
                <a:latin typeface="Ebrima" panose="02000000000000000000" pitchFamily="2" charset="0"/>
                <a:ea typeface="Ebrima" panose="02000000000000000000" pitchFamily="2" charset="0"/>
                <a:cs typeface="Ebrima" panose="02000000000000000000" pitchFamily="2" charset="0"/>
              </a:rPr>
              <a:t>mplementar </a:t>
            </a: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propuestas del PPCI ante deficiencias del CI</a:t>
            </a:r>
          </a:p>
          <a:p>
            <a:pPr marL="800100" lvl="1" indent="-342900">
              <a:buFont typeface="Arial" panose="020B0604020202020204" pitchFamily="34" charset="0"/>
              <a:buChar char="•"/>
            </a:pP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GL </a:t>
            </a:r>
            <a:r>
              <a:rPr lang="es-MX" dirty="0" err="1">
                <a:solidFill>
                  <a:schemeClr val="bg1"/>
                </a:solidFill>
                <a:latin typeface="Ebrima" panose="02000000000000000000" pitchFamily="2" charset="0"/>
                <a:ea typeface="Ebrima" panose="02000000000000000000" pitchFamily="2" charset="0"/>
                <a:cs typeface="Ebrima" panose="02000000000000000000" pitchFamily="2" charset="0"/>
              </a:rPr>
              <a:t>Strategic</a:t>
            </a: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 </a:t>
            </a:r>
            <a:r>
              <a:rPr lang="es-MX" dirty="0" err="1">
                <a:solidFill>
                  <a:schemeClr val="bg1"/>
                </a:solidFill>
                <a:latin typeface="Ebrima" panose="02000000000000000000" pitchFamily="2" charset="0"/>
                <a:ea typeface="Ebrima" panose="02000000000000000000" pitchFamily="2" charset="0"/>
                <a:cs typeface="Ebrima" panose="02000000000000000000" pitchFamily="2" charset="0"/>
              </a:rPr>
              <a:t>Eng&amp;Mgmt</a:t>
            </a: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 por cambio de huella digital de </a:t>
            </a:r>
            <a:r>
              <a:rPr lang="es-MX" dirty="0" err="1">
                <a:solidFill>
                  <a:schemeClr val="bg1"/>
                </a:solidFill>
                <a:latin typeface="Ebrima" panose="02000000000000000000" pitchFamily="2" charset="0"/>
                <a:ea typeface="Ebrima" panose="02000000000000000000" pitchFamily="2" charset="0"/>
                <a:cs typeface="Ebrima" panose="02000000000000000000" pitchFamily="2" charset="0"/>
              </a:rPr>
              <a:t>GroupeLoyal</a:t>
            </a:r>
            <a:endParaRPr lang="es-MX" dirty="0">
              <a:solidFill>
                <a:schemeClr val="bg1"/>
              </a:solidFill>
              <a:latin typeface="Ebrima" panose="02000000000000000000" pitchFamily="2" charset="0"/>
              <a:ea typeface="Ebrima" panose="02000000000000000000" pitchFamily="2" charset="0"/>
              <a:cs typeface="Ebrima" panose="02000000000000000000" pitchFamily="2" charset="0"/>
            </a:endParaRPr>
          </a:p>
          <a:p>
            <a:pPr marL="800100" lvl="1" indent="-342900">
              <a:buFont typeface="Arial" panose="020B0604020202020204" pitchFamily="34" charset="0"/>
              <a:buChar char="•"/>
            </a:pP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CAF para suplir deficiencias de los GORE</a:t>
            </a:r>
          </a:p>
          <a:p>
            <a:pPr marL="800100" lvl="1" indent="-342900">
              <a:buFont typeface="Arial" panose="020B0604020202020204" pitchFamily="34" charset="0"/>
              <a:buChar char="•"/>
            </a:pPr>
            <a:endParaRPr lang="es-MX" dirty="0">
              <a:solidFill>
                <a:schemeClr val="bg1"/>
              </a:solidFill>
              <a:latin typeface="Ebrima" panose="02000000000000000000" pitchFamily="2" charset="0"/>
              <a:ea typeface="Ebrima" panose="02000000000000000000" pitchFamily="2" charset="0"/>
              <a:cs typeface="Ebrima" panose="02000000000000000000" pitchFamily="2" charset="0"/>
            </a:endParaRPr>
          </a:p>
          <a:p>
            <a:pPr marL="342900" indent="-342900">
              <a:buFont typeface="Arial" panose="020B0604020202020204" pitchFamily="34" charset="0"/>
              <a:buChar char="•"/>
            </a:pP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Motivos comerciales: </a:t>
            </a:r>
          </a:p>
          <a:p>
            <a:pPr marL="800100" lvl="1" indent="-342900">
              <a:buFont typeface="Arial" panose="020B0604020202020204" pitchFamily="34" charset="0"/>
              <a:buChar char="•"/>
            </a:pP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Bases cada vez mas mal formuladas impiden atender al sector publico y se botan muchos recursos</a:t>
            </a:r>
          </a:p>
          <a:p>
            <a:pPr marL="800100" lvl="1" indent="-342900">
              <a:buFont typeface="Arial" panose="020B0604020202020204" pitchFamily="34" charset="0"/>
              <a:buChar char="•"/>
            </a:pP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Algunos fondos solo se pueden usar en instituciones sin fines de lucro (CCT)</a:t>
            </a:r>
          </a:p>
          <a:p>
            <a:pPr marL="800100" lvl="1" indent="-342900">
              <a:buFont typeface="Arial" panose="020B0604020202020204" pitchFamily="34" charset="0"/>
              <a:buChar char="•"/>
            </a:pP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Algunos fondos solo se puede usar en instituciones académicas (CAF, DIPE)</a:t>
            </a:r>
          </a:p>
          <a:p>
            <a:pPr marL="800100" lvl="1" indent="-342900">
              <a:buFont typeface="Arial" panose="020B0604020202020204" pitchFamily="34" charset="0"/>
              <a:buChar char="•"/>
            </a:pPr>
            <a:r>
              <a:rPr lang="es-MX" dirty="0">
                <a:solidFill>
                  <a:schemeClr val="bg1"/>
                </a:solidFill>
                <a:latin typeface="Ebrima" panose="02000000000000000000" pitchFamily="2" charset="0"/>
                <a:ea typeface="Ebrima" panose="02000000000000000000" pitchFamily="2" charset="0"/>
                <a:cs typeface="Ebrima" panose="02000000000000000000" pitchFamily="2" charset="0"/>
              </a:rPr>
              <a:t>Para usar canales que ya estén validados en clientes (Teck y Rafael Sotil &amp; asociados)</a:t>
            </a:r>
          </a:p>
          <a:p>
            <a:endParaRPr lang="es-MX" dirty="0">
              <a:solidFill>
                <a:schemeClr val="bg1"/>
              </a:solidFill>
              <a:latin typeface="Ebrima" panose="02000000000000000000" pitchFamily="2" charset="0"/>
              <a:ea typeface="Ebrima" panose="02000000000000000000" pitchFamily="2" charset="0"/>
              <a:cs typeface="Ebrima" panose="02000000000000000000" pitchFamily="2" charset="0"/>
            </a:endParaRPr>
          </a:p>
          <a:p>
            <a:endParaRPr lang="es-CL"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
        <p:nvSpPr>
          <p:cNvPr id="5" name="CuadroTexto 4">
            <a:extLst>
              <a:ext uri="{FF2B5EF4-FFF2-40B4-BE49-F238E27FC236}">
                <a16:creationId xmlns:a16="http://schemas.microsoft.com/office/drawing/2014/main" id="{060D9914-AD2A-A20D-D7DD-76562C84F464}"/>
              </a:ext>
            </a:extLst>
          </p:cNvPr>
          <p:cNvSpPr txBox="1"/>
          <p:nvPr/>
        </p:nvSpPr>
        <p:spPr>
          <a:xfrm>
            <a:off x="1475064" y="817093"/>
            <a:ext cx="8441824" cy="523220"/>
          </a:xfrm>
          <a:prstGeom prst="rect">
            <a:avLst/>
          </a:prstGeom>
          <a:noFill/>
        </p:spPr>
        <p:txBody>
          <a:bodyPr wrap="square">
            <a:spAutoFit/>
          </a:bodyPr>
          <a:lstStyle/>
          <a:p>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Un grupo leal (GL o </a:t>
            </a:r>
            <a:r>
              <a:rPr lang="es-MX" sz="2800" dirty="0" err="1">
                <a:solidFill>
                  <a:schemeClr val="bg1"/>
                </a:solidFill>
                <a:latin typeface="Ebrima" panose="02000000000000000000" pitchFamily="2" charset="0"/>
                <a:ea typeface="Ebrima" panose="02000000000000000000" pitchFamily="2" charset="0"/>
                <a:cs typeface="Ebrima" panose="02000000000000000000" pitchFamily="2" charset="0"/>
              </a:rPr>
              <a:t>Groupeloyal</a:t>
            </a: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 y varios canales</a:t>
            </a:r>
            <a:endParaRPr lang="es-CL" sz="28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54956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DD8B0-6D04-33B0-789F-5D79ABC708F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A8700CD1-5D63-014C-9F32-2249BD4B6FC0}"/>
              </a:ext>
            </a:extLst>
          </p:cNvPr>
          <p:cNvPicPr>
            <a:picLocks noChangeAspect="1"/>
          </p:cNvPicPr>
          <p:nvPr/>
        </p:nvPicPr>
        <p:blipFill>
          <a:blip r:embed="rId2"/>
          <a:stretch>
            <a:fillRect/>
          </a:stretch>
        </p:blipFill>
        <p:spPr>
          <a:xfrm>
            <a:off x="0" y="-1"/>
            <a:ext cx="11552495" cy="6551613"/>
          </a:xfrm>
          <a:prstGeom prst="rect">
            <a:avLst/>
          </a:prstGeom>
        </p:spPr>
      </p:pic>
    </p:spTree>
    <p:extLst>
      <p:ext uri="{BB962C8B-B14F-4D97-AF65-F5344CB8AC3E}">
        <p14:creationId xmlns:p14="http://schemas.microsoft.com/office/powerpoint/2010/main" val="2839203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8891F-DEFD-D218-F4AC-7394C19C933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0EFA29F8-5262-7FDF-576E-1CC9730394EE}"/>
              </a:ext>
            </a:extLst>
          </p:cNvPr>
          <p:cNvPicPr>
            <a:picLocks noChangeAspect="1"/>
          </p:cNvPicPr>
          <p:nvPr/>
        </p:nvPicPr>
        <p:blipFill>
          <a:blip r:embed="rId3"/>
          <a:stretch>
            <a:fillRect/>
          </a:stretch>
        </p:blipFill>
        <p:spPr>
          <a:xfrm>
            <a:off x="-20320" y="-11245"/>
            <a:ext cx="11612880" cy="6585858"/>
          </a:xfrm>
          <a:prstGeom prst="rect">
            <a:avLst/>
          </a:prstGeom>
        </p:spPr>
      </p:pic>
      <p:sp>
        <p:nvSpPr>
          <p:cNvPr id="4" name="CuadroTexto 3">
            <a:extLst>
              <a:ext uri="{FF2B5EF4-FFF2-40B4-BE49-F238E27FC236}">
                <a16:creationId xmlns:a16="http://schemas.microsoft.com/office/drawing/2014/main" id="{A95E5248-AEF0-DBED-FD46-1BAC1A25D05B}"/>
              </a:ext>
            </a:extLst>
          </p:cNvPr>
          <p:cNvSpPr txBox="1"/>
          <p:nvPr/>
        </p:nvSpPr>
        <p:spPr>
          <a:xfrm>
            <a:off x="355626" y="1409940"/>
            <a:ext cx="10680699" cy="4801314"/>
          </a:xfrm>
          <a:prstGeom prst="rect">
            <a:avLst/>
          </a:prstGeom>
          <a:noFill/>
        </p:spPr>
        <p:txBody>
          <a:bodyPr wrap="square">
            <a:spAutoFit/>
          </a:bodyPr>
          <a:lstStyle/>
          <a:p>
            <a:r>
              <a:rPr lang="es-MX" dirty="0">
                <a:solidFill>
                  <a:schemeClr val="bg1"/>
                </a:solidFill>
              </a:rPr>
              <a:t>Operación tipo adhocrática sin staff</a:t>
            </a:r>
          </a:p>
          <a:p>
            <a:r>
              <a:rPr lang="es-MX" dirty="0">
                <a:solidFill>
                  <a:schemeClr val="bg1"/>
                </a:solidFill>
              </a:rPr>
              <a:t>•	Menos horas necesarias al ser senior.</a:t>
            </a:r>
          </a:p>
          <a:p>
            <a:r>
              <a:rPr lang="es-MX" dirty="0">
                <a:solidFill>
                  <a:schemeClr val="bg1"/>
                </a:solidFill>
              </a:rPr>
              <a:t>•	Precio competitivo porque no cargas con costos fijos ni juniors.</a:t>
            </a:r>
          </a:p>
          <a:p>
            <a:r>
              <a:rPr lang="es-MX" dirty="0">
                <a:solidFill>
                  <a:schemeClr val="bg1"/>
                </a:solidFill>
              </a:rPr>
              <a:t>•	Calidad técnica alta y menor retrabajo.</a:t>
            </a:r>
          </a:p>
          <a:p>
            <a:r>
              <a:rPr lang="es-MX" dirty="0">
                <a:solidFill>
                  <a:schemeClr val="bg1"/>
                </a:solidFill>
              </a:rPr>
              <a:t>•	Flexibilidad total según cliente/proyecto. Estructura tipo red, el mejor equipo posible para el caso.</a:t>
            </a:r>
          </a:p>
          <a:p>
            <a:r>
              <a:rPr lang="es-MX" dirty="0">
                <a:solidFill>
                  <a:schemeClr val="bg1"/>
                </a:solidFill>
              </a:rPr>
              <a:t>•	Mentalidad de trabajar en red según necesidad).</a:t>
            </a:r>
          </a:p>
          <a:p>
            <a:r>
              <a:rPr lang="es-MX" dirty="0">
                <a:solidFill>
                  <a:schemeClr val="bg1"/>
                </a:solidFill>
              </a:rPr>
              <a:t>Combinación de </a:t>
            </a:r>
            <a:r>
              <a:rPr lang="es-MX" dirty="0" err="1">
                <a:solidFill>
                  <a:schemeClr val="bg1"/>
                </a:solidFill>
              </a:rPr>
              <a:t>senioridad</a:t>
            </a:r>
            <a:r>
              <a:rPr lang="es-MX" dirty="0">
                <a:solidFill>
                  <a:schemeClr val="bg1"/>
                </a:solidFill>
              </a:rPr>
              <a:t> alta + especialización + incentivos comerciales— normalmente funciona muy bien en consultorías boutique.</a:t>
            </a:r>
          </a:p>
          <a:p>
            <a:r>
              <a:rPr lang="es-MX" dirty="0">
                <a:solidFill>
                  <a:schemeClr val="bg1"/>
                </a:solidFill>
              </a:rPr>
              <a:t>1.	Alinea intereses: Los que venden capturan margen → incentiva vender sin equipo comercial fijo.</a:t>
            </a:r>
          </a:p>
          <a:p>
            <a:r>
              <a:rPr lang="es-MX" dirty="0">
                <a:solidFill>
                  <a:schemeClr val="bg1"/>
                </a:solidFill>
              </a:rPr>
              <a:t>2.	Conviene a los no-comerciales: aportan horas especializadas y dependen de  quienes venden.</a:t>
            </a:r>
          </a:p>
          <a:p>
            <a:r>
              <a:rPr lang="es-MX" dirty="0">
                <a:solidFill>
                  <a:schemeClr val="bg1"/>
                </a:solidFill>
              </a:rPr>
              <a:t>Esto genera cooperación orgánica, no competencia interna.</a:t>
            </a:r>
          </a:p>
          <a:p>
            <a:endParaRPr lang="es-MX" dirty="0">
              <a:solidFill>
                <a:schemeClr val="bg1"/>
              </a:solidFill>
            </a:endParaRPr>
          </a:p>
          <a:p>
            <a:r>
              <a:rPr lang="es-MX" dirty="0">
                <a:solidFill>
                  <a:schemeClr val="bg1"/>
                </a:solidFill>
              </a:rPr>
              <a:t>1) “Círculo de roles” en vez de organigrama</a:t>
            </a:r>
          </a:p>
          <a:p>
            <a:r>
              <a:rPr lang="es-MX" dirty="0">
                <a:solidFill>
                  <a:schemeClr val="bg1"/>
                </a:solidFill>
              </a:rPr>
              <a:t>2) Crear un Equipo de Apoyo Modular</a:t>
            </a:r>
          </a:p>
          <a:p>
            <a:r>
              <a:rPr lang="es-MX" dirty="0">
                <a:solidFill>
                  <a:schemeClr val="bg1"/>
                </a:solidFill>
              </a:rPr>
              <a:t>3)</a:t>
            </a:r>
          </a:p>
          <a:p>
            <a:endParaRPr lang="es-MX" dirty="0">
              <a:solidFill>
                <a:schemeClr val="bg1"/>
              </a:solidFill>
            </a:endParaRPr>
          </a:p>
          <a:p>
            <a:endParaRPr lang="es-MX" dirty="0">
              <a:solidFill>
                <a:schemeClr val="bg1"/>
              </a:solidFill>
            </a:endParaRPr>
          </a:p>
        </p:txBody>
      </p:sp>
      <p:sp>
        <p:nvSpPr>
          <p:cNvPr id="2" name="CuadroTexto 1">
            <a:extLst>
              <a:ext uri="{FF2B5EF4-FFF2-40B4-BE49-F238E27FC236}">
                <a16:creationId xmlns:a16="http://schemas.microsoft.com/office/drawing/2014/main" id="{B9B4F6A8-6FA7-0C8E-5114-DB153B7551B1}"/>
              </a:ext>
            </a:extLst>
          </p:cNvPr>
          <p:cNvSpPr txBox="1"/>
          <p:nvPr/>
        </p:nvSpPr>
        <p:spPr>
          <a:xfrm>
            <a:off x="1475064" y="817093"/>
            <a:ext cx="8441824" cy="523220"/>
          </a:xfrm>
          <a:prstGeom prst="rect">
            <a:avLst/>
          </a:prstGeom>
          <a:noFill/>
        </p:spPr>
        <p:txBody>
          <a:bodyPr wrap="square">
            <a:spAutoFit/>
          </a:bodyPr>
          <a:lstStyle/>
          <a:p>
            <a:pPr algn="ct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Organización GL (según </a:t>
            </a:r>
            <a:r>
              <a:rPr lang="es-MX" sz="2800" dirty="0" err="1">
                <a:solidFill>
                  <a:schemeClr val="bg1"/>
                </a:solidFill>
                <a:latin typeface="Ebrima" panose="02000000000000000000" pitchFamily="2" charset="0"/>
                <a:ea typeface="Ebrima" panose="02000000000000000000" pitchFamily="2" charset="0"/>
                <a:cs typeface="Ebrima" panose="02000000000000000000" pitchFamily="2" charset="0"/>
              </a:rPr>
              <a:t>ChatGPT</a:t>
            </a: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 y reunión pasada)</a:t>
            </a:r>
            <a:endParaRPr lang="es-CL" sz="28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3557723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E42A3-2441-9F0C-5D6F-7A1DBADF3A1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D5428F9-CCBD-786D-63BF-1A367B4FCBAF}"/>
              </a:ext>
            </a:extLst>
          </p:cNvPr>
          <p:cNvPicPr>
            <a:picLocks noChangeAspect="1"/>
          </p:cNvPicPr>
          <p:nvPr/>
        </p:nvPicPr>
        <p:blipFill>
          <a:blip r:embed="rId3"/>
          <a:stretch>
            <a:fillRect/>
          </a:stretch>
        </p:blipFill>
        <p:spPr>
          <a:xfrm>
            <a:off x="-20320" y="-11245"/>
            <a:ext cx="11612880" cy="6585858"/>
          </a:xfrm>
          <a:prstGeom prst="rect">
            <a:avLst/>
          </a:prstGeom>
        </p:spPr>
      </p:pic>
      <p:sp>
        <p:nvSpPr>
          <p:cNvPr id="4" name="CuadroTexto 3">
            <a:extLst>
              <a:ext uri="{FF2B5EF4-FFF2-40B4-BE49-F238E27FC236}">
                <a16:creationId xmlns:a16="http://schemas.microsoft.com/office/drawing/2014/main" id="{165A1D17-3C32-389E-2EED-5F9A06F73739}"/>
              </a:ext>
            </a:extLst>
          </p:cNvPr>
          <p:cNvSpPr txBox="1"/>
          <p:nvPr/>
        </p:nvSpPr>
        <p:spPr>
          <a:xfrm>
            <a:off x="355626" y="1409940"/>
            <a:ext cx="10680699" cy="6186309"/>
          </a:xfrm>
          <a:prstGeom prst="rect">
            <a:avLst/>
          </a:prstGeom>
          <a:noFill/>
        </p:spPr>
        <p:txBody>
          <a:bodyPr wrap="square">
            <a:spAutoFit/>
          </a:bodyPr>
          <a:lstStyle/>
          <a:p>
            <a:r>
              <a:rPr lang="es-MX" dirty="0">
                <a:solidFill>
                  <a:schemeClr val="bg1"/>
                </a:solidFill>
              </a:rPr>
              <a:t>Se ve amplitud y es clave:</a:t>
            </a:r>
          </a:p>
          <a:p>
            <a:pPr marL="285750" indent="-285750">
              <a:buFont typeface="Arial" panose="020B0604020202020204" pitchFamily="34" charset="0"/>
              <a:buChar char="•"/>
            </a:pPr>
            <a:r>
              <a:rPr lang="es-MX" dirty="0">
                <a:solidFill>
                  <a:schemeClr val="bg1"/>
                </a:solidFill>
              </a:rPr>
              <a:t>Asignar roles a la estructura adhocrática (coordinación en base a roles meritocráticos)</a:t>
            </a:r>
          </a:p>
          <a:p>
            <a:pPr marL="285750" indent="-285750">
              <a:buFont typeface="Arial" panose="020B0604020202020204" pitchFamily="34" charset="0"/>
              <a:buChar char="•"/>
            </a:pPr>
            <a:r>
              <a:rPr lang="es-MX" dirty="0">
                <a:solidFill>
                  <a:schemeClr val="bg1"/>
                </a:solidFill>
              </a:rPr>
              <a:t>Evitar espacios poco definidos en roles etarios</a:t>
            </a:r>
          </a:p>
          <a:p>
            <a:pPr marL="285750" indent="-285750">
              <a:buFont typeface="Arial" panose="020B0604020202020204" pitchFamily="34" charset="0"/>
              <a:buChar char="•"/>
            </a:pPr>
            <a:r>
              <a:rPr lang="es-MX" dirty="0">
                <a:solidFill>
                  <a:schemeClr val="bg1"/>
                </a:solidFill>
              </a:rPr>
              <a:t>Evitar dependencias. Pero si pocos venden, el sistema depende demasiado de ellos. </a:t>
            </a:r>
          </a:p>
          <a:p>
            <a:pPr marL="285750" indent="-285750">
              <a:buFont typeface="Arial" panose="020B0604020202020204" pitchFamily="34" charset="0"/>
              <a:buChar char="•"/>
            </a:pPr>
            <a:r>
              <a:rPr lang="es-MX" dirty="0">
                <a:solidFill>
                  <a:schemeClr val="bg1"/>
                </a:solidFill>
              </a:rPr>
              <a:t>Dependencia de socio principal para los entregables (reputación)</a:t>
            </a:r>
          </a:p>
          <a:p>
            <a:pPr marL="285750" indent="-285750">
              <a:buFont typeface="Arial" panose="020B0604020202020204" pitchFamily="34" charset="0"/>
              <a:buChar char="•"/>
            </a:pPr>
            <a:endParaRPr lang="es-MX" dirty="0">
              <a:solidFill>
                <a:schemeClr val="bg1"/>
              </a:solidFill>
            </a:endParaRPr>
          </a:p>
          <a:p>
            <a:r>
              <a:rPr lang="es-MX" dirty="0">
                <a:solidFill>
                  <a:schemeClr val="bg1"/>
                </a:solidFill>
              </a:rPr>
              <a:t>Roles</a:t>
            </a:r>
          </a:p>
          <a:p>
            <a:r>
              <a:rPr lang="es-MX" dirty="0">
                <a:solidFill>
                  <a:schemeClr val="bg1"/>
                </a:solidFill>
              </a:rPr>
              <a:t>Aunque no haya jornadas, sí existe un “eje de responsabilidad” que da estabilidad.</a:t>
            </a:r>
          </a:p>
          <a:p>
            <a:r>
              <a:rPr lang="es-MX" dirty="0">
                <a:solidFill>
                  <a:schemeClr val="bg1"/>
                </a:solidFill>
              </a:rPr>
              <a:t>•Comercial: tú+ Claudio Maggi + Carlos Vergara + Pablo Canobra+ otro vocero joven (José). Fortalecer la vocería generacional U. de Chile</a:t>
            </a:r>
          </a:p>
          <a:p>
            <a:pPr marL="285750" indent="-285750">
              <a:buFont typeface="Arial" panose="020B0604020202020204" pitchFamily="34" charset="0"/>
              <a:buChar char="•"/>
            </a:pPr>
            <a:r>
              <a:rPr lang="es-MX" dirty="0">
                <a:solidFill>
                  <a:schemeClr val="bg1"/>
                </a:solidFill>
              </a:rPr>
              <a:t>GLT→ Estrategia / contenidos / redes de alto nivel. banca, contabilidad, visión estratégica, desarrollo.</a:t>
            </a:r>
          </a:p>
          <a:p>
            <a:r>
              <a:rPr lang="es-MX" dirty="0">
                <a:solidFill>
                  <a:schemeClr val="bg1"/>
                </a:solidFill>
              </a:rPr>
              <a:t>Guillermo → soporte digital.</a:t>
            </a:r>
          </a:p>
          <a:p>
            <a:r>
              <a:rPr lang="es-MX" dirty="0">
                <a:solidFill>
                  <a:schemeClr val="bg1"/>
                </a:solidFill>
              </a:rPr>
              <a:t>•Rafael → personas / coaching / relaciones humanas.</a:t>
            </a:r>
          </a:p>
          <a:p>
            <a:pPr marL="285750" indent="-285750">
              <a:buFont typeface="Arial" panose="020B0604020202020204" pitchFamily="34" charset="0"/>
              <a:buChar char="•"/>
            </a:pPr>
            <a:r>
              <a:rPr lang="es-MX" dirty="0">
                <a:solidFill>
                  <a:schemeClr val="bg1"/>
                </a:solidFill>
              </a:rPr>
              <a:t>Carlos → Coordinación y disciplina operativa.</a:t>
            </a:r>
          </a:p>
          <a:p>
            <a:pPr marL="285750" indent="-285750">
              <a:buFont typeface="Arial" panose="020B0604020202020204" pitchFamily="34" charset="0"/>
              <a:buChar char="•"/>
            </a:pPr>
            <a:r>
              <a:rPr lang="es-MX" dirty="0">
                <a:solidFill>
                  <a:schemeClr val="bg1"/>
                </a:solidFill>
              </a:rPr>
              <a:t>Un PMO externo (medio tiempo) → Asegurar que el trabajo fluya.</a:t>
            </a:r>
          </a:p>
          <a:p>
            <a:pPr marL="285750" indent="-285750">
              <a:buFont typeface="Arial" panose="020B0604020202020204" pitchFamily="34" charset="0"/>
              <a:buChar char="•"/>
            </a:pPr>
            <a:r>
              <a:rPr lang="es-MX" dirty="0">
                <a:solidFill>
                  <a:schemeClr val="bg1"/>
                </a:solidFill>
              </a:rPr>
              <a:t>Equipo Legal + Contable reforzado → Con un especialista dedicado en ESG y </a:t>
            </a:r>
            <a:r>
              <a:rPr lang="es-MX" dirty="0" err="1">
                <a:solidFill>
                  <a:schemeClr val="bg1"/>
                </a:solidFill>
              </a:rPr>
              <a:t>compliance</a:t>
            </a:r>
            <a:r>
              <a:rPr lang="es-MX" dirty="0">
                <a:solidFill>
                  <a:schemeClr val="bg1"/>
                </a:solidFill>
              </a:rPr>
              <a:t>.</a:t>
            </a:r>
          </a:p>
          <a:p>
            <a:pPr marL="285750" indent="-285750">
              <a:buFont typeface="Arial" panose="020B0604020202020204" pitchFamily="34" charset="0"/>
              <a:buChar char="•"/>
            </a:pPr>
            <a:r>
              <a:rPr lang="es-MX" dirty="0">
                <a:solidFill>
                  <a:schemeClr val="bg1"/>
                </a:solidFill>
              </a:rPr>
              <a:t>Equipo de ingeniería → Con un refuerzo en data/analítica. </a:t>
            </a:r>
          </a:p>
          <a:p>
            <a:pPr marL="285750" indent="-285750">
              <a:buFont typeface="Arial" panose="020B0604020202020204" pitchFamily="34" charset="0"/>
              <a:buChar char="•"/>
            </a:pPr>
            <a:r>
              <a:rPr lang="es-MX" dirty="0">
                <a:solidFill>
                  <a:schemeClr val="bg1"/>
                </a:solidFill>
              </a:rPr>
              <a:t>Edith Wilson  y su estudio: legal (comercial, inmobiliario, ambiental, </a:t>
            </a:r>
            <a:r>
              <a:rPr lang="es-MX" dirty="0" err="1">
                <a:solidFill>
                  <a:schemeClr val="bg1"/>
                </a:solidFill>
              </a:rPr>
              <a:t>etc</a:t>
            </a:r>
            <a:r>
              <a:rPr lang="es-MX" dirty="0">
                <a:solidFill>
                  <a:schemeClr val="bg1"/>
                </a:solidFill>
              </a:rPr>
              <a:t>)</a:t>
            </a:r>
          </a:p>
          <a:p>
            <a:pPr marL="285750" indent="-285750">
              <a:buFont typeface="Arial" panose="020B0604020202020204" pitchFamily="34" charset="0"/>
              <a:buChar char="•"/>
            </a:pPr>
            <a:r>
              <a:rPr lang="es-MX" dirty="0">
                <a:solidFill>
                  <a:schemeClr val="bg1"/>
                </a:solidFill>
              </a:rPr>
              <a:t>Elena </a:t>
            </a:r>
            <a:r>
              <a:rPr lang="es-MX" dirty="0" err="1">
                <a:solidFill>
                  <a:schemeClr val="bg1"/>
                </a:solidFill>
              </a:rPr>
              <a:t>Pailamilla</a:t>
            </a:r>
            <a:r>
              <a:rPr lang="es-MX" dirty="0">
                <a:solidFill>
                  <a:schemeClr val="bg1"/>
                </a:solidFill>
              </a:rPr>
              <a:t> y su firma: lo administrativo (contabilidad / laboral / tributario), normativo</a:t>
            </a:r>
          </a:p>
          <a:p>
            <a:pPr marL="285750" indent="-285750">
              <a:buFont typeface="Arial" panose="020B0604020202020204" pitchFamily="34" charset="0"/>
              <a:buChar char="•"/>
            </a:pPr>
            <a:r>
              <a:rPr lang="es-MX" dirty="0">
                <a:solidFill>
                  <a:schemeClr val="bg1"/>
                </a:solidFill>
              </a:rPr>
              <a:t>Legal/</a:t>
            </a:r>
            <a:r>
              <a:rPr lang="es-MX" dirty="0" err="1">
                <a:solidFill>
                  <a:schemeClr val="bg1"/>
                </a:solidFill>
              </a:rPr>
              <a:t>compliance</a:t>
            </a:r>
            <a:r>
              <a:rPr lang="es-MX" dirty="0">
                <a:solidFill>
                  <a:schemeClr val="bg1"/>
                </a:solidFill>
              </a:rPr>
              <a:t>: </a:t>
            </a:r>
            <a:r>
              <a:rPr lang="es-MX" dirty="0" err="1">
                <a:solidFill>
                  <a:schemeClr val="bg1"/>
                </a:solidFill>
              </a:rPr>
              <a:t>Lely</a:t>
            </a:r>
            <a:r>
              <a:rPr lang="es-MX" dirty="0">
                <a:solidFill>
                  <a:schemeClr val="bg1"/>
                </a:solidFill>
              </a:rPr>
              <a:t> + Elena + un(a) especialista ESG externo</a:t>
            </a:r>
          </a:p>
          <a:p>
            <a:pPr marL="285750" indent="-285750">
              <a:buFont typeface="Arial" panose="020B0604020202020204" pitchFamily="34" charset="0"/>
              <a:buChar char="•"/>
            </a:pPr>
            <a:endParaRPr lang="es-MX" dirty="0">
              <a:solidFill>
                <a:schemeClr val="bg1"/>
              </a:solidFill>
            </a:endParaRPr>
          </a:p>
          <a:p>
            <a:endParaRPr lang="es-MX" dirty="0">
              <a:solidFill>
                <a:schemeClr val="bg1"/>
              </a:solidFill>
            </a:endParaRPr>
          </a:p>
        </p:txBody>
      </p:sp>
      <p:sp>
        <p:nvSpPr>
          <p:cNvPr id="2" name="CuadroTexto 1">
            <a:extLst>
              <a:ext uri="{FF2B5EF4-FFF2-40B4-BE49-F238E27FC236}">
                <a16:creationId xmlns:a16="http://schemas.microsoft.com/office/drawing/2014/main" id="{065FBE48-19E5-C445-8519-436678443061}"/>
              </a:ext>
            </a:extLst>
          </p:cNvPr>
          <p:cNvSpPr txBox="1"/>
          <p:nvPr/>
        </p:nvSpPr>
        <p:spPr>
          <a:xfrm>
            <a:off x="1475064" y="817093"/>
            <a:ext cx="8441824" cy="523220"/>
          </a:xfrm>
          <a:prstGeom prst="rect">
            <a:avLst/>
          </a:prstGeom>
          <a:noFill/>
        </p:spPr>
        <p:txBody>
          <a:bodyPr wrap="square">
            <a:spAutoFit/>
          </a:bodyPr>
          <a:lstStyle/>
          <a:p>
            <a:pPr algn="ct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Organización GL (según </a:t>
            </a:r>
            <a:r>
              <a:rPr lang="es-MX" sz="2800" dirty="0" err="1">
                <a:solidFill>
                  <a:schemeClr val="bg1"/>
                </a:solidFill>
                <a:latin typeface="Ebrima" panose="02000000000000000000" pitchFamily="2" charset="0"/>
                <a:ea typeface="Ebrima" panose="02000000000000000000" pitchFamily="2" charset="0"/>
                <a:cs typeface="Ebrima" panose="02000000000000000000" pitchFamily="2" charset="0"/>
              </a:rPr>
              <a:t>ChatGPT</a:t>
            </a: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 y reunión pasada)</a:t>
            </a:r>
            <a:endParaRPr lang="es-CL" sz="28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2615032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90B95-A506-6F4F-88F7-25728D35CB6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7AFD7B5-83B8-6EB4-85AC-74A8D3084740}"/>
              </a:ext>
            </a:extLst>
          </p:cNvPr>
          <p:cNvPicPr>
            <a:picLocks noChangeAspect="1"/>
          </p:cNvPicPr>
          <p:nvPr/>
        </p:nvPicPr>
        <p:blipFill>
          <a:blip r:embed="rId3"/>
          <a:stretch>
            <a:fillRect/>
          </a:stretch>
        </p:blipFill>
        <p:spPr>
          <a:xfrm>
            <a:off x="-20320" y="-11245"/>
            <a:ext cx="11612880" cy="6585858"/>
          </a:xfrm>
          <a:prstGeom prst="rect">
            <a:avLst/>
          </a:prstGeom>
        </p:spPr>
      </p:pic>
      <p:sp>
        <p:nvSpPr>
          <p:cNvPr id="4" name="CuadroTexto 3">
            <a:extLst>
              <a:ext uri="{FF2B5EF4-FFF2-40B4-BE49-F238E27FC236}">
                <a16:creationId xmlns:a16="http://schemas.microsoft.com/office/drawing/2014/main" id="{953EAB58-9D13-A93C-3BAB-E06301DCDCCA}"/>
              </a:ext>
            </a:extLst>
          </p:cNvPr>
          <p:cNvSpPr txBox="1"/>
          <p:nvPr/>
        </p:nvSpPr>
        <p:spPr>
          <a:xfrm>
            <a:off x="355626" y="1409940"/>
            <a:ext cx="11236934" cy="5616922"/>
          </a:xfrm>
          <a:prstGeom prst="rect">
            <a:avLst/>
          </a:prstGeom>
          <a:noFill/>
        </p:spPr>
        <p:txBody>
          <a:bodyPr wrap="square">
            <a:spAutoFit/>
          </a:bodyPr>
          <a:lstStyle/>
          <a:p>
            <a:r>
              <a:rPr lang="es-MX" sz="1700" dirty="0">
                <a:solidFill>
                  <a:schemeClr val="bg1"/>
                </a:solidFill>
              </a:rPr>
              <a:t>Podría faltar </a:t>
            </a:r>
          </a:p>
          <a:p>
            <a:pPr marL="342900" indent="-342900">
              <a:buFont typeface="+mj-lt"/>
              <a:buAutoNum type="arabicPeriod"/>
            </a:pPr>
            <a:r>
              <a:rPr lang="es-MX" sz="1700" dirty="0">
                <a:solidFill>
                  <a:schemeClr val="bg1"/>
                </a:solidFill>
              </a:rPr>
              <a:t>Un especialista fuerte en </a:t>
            </a:r>
            <a:r>
              <a:rPr lang="es-MX" sz="1700" dirty="0" err="1">
                <a:solidFill>
                  <a:schemeClr val="bg1"/>
                </a:solidFill>
              </a:rPr>
              <a:t>compliance</a:t>
            </a:r>
            <a:r>
              <a:rPr lang="es-MX" sz="1700" dirty="0">
                <a:solidFill>
                  <a:schemeClr val="bg1"/>
                </a:solidFill>
              </a:rPr>
              <a:t> operacional y prevención de riesgos corporativos (área muy demandada). </a:t>
            </a:r>
            <a:r>
              <a:rPr lang="es-MX" sz="1700" dirty="0" err="1">
                <a:solidFill>
                  <a:schemeClr val="bg1"/>
                </a:solidFill>
              </a:rPr>
              <a:t>Compliance</a:t>
            </a:r>
            <a:r>
              <a:rPr lang="es-MX" sz="1700" dirty="0">
                <a:solidFill>
                  <a:schemeClr val="bg1"/>
                </a:solidFill>
              </a:rPr>
              <a:t> basado en riesgos (COSO). Prevención de delitos (Ley 20.393). Ciberseguridad (ISO 27001).</a:t>
            </a:r>
          </a:p>
          <a:p>
            <a:pPr marL="342900" indent="-342900">
              <a:buFont typeface="+mj-lt"/>
              <a:buAutoNum type="arabicPeriod"/>
            </a:pPr>
            <a:r>
              <a:rPr lang="es-MX" sz="1700" dirty="0">
                <a:solidFill>
                  <a:schemeClr val="bg1"/>
                </a:solidFill>
              </a:rPr>
              <a:t>PMO profesional para amarrar ingeniería, legal y consultoría.</a:t>
            </a:r>
          </a:p>
          <a:p>
            <a:pPr marL="342900" indent="-342900">
              <a:buFont typeface="+mj-lt"/>
              <a:buAutoNum type="arabicPeriod"/>
            </a:pPr>
            <a:r>
              <a:rPr lang="es-MX" sz="1700" dirty="0">
                <a:solidFill>
                  <a:schemeClr val="bg1"/>
                </a:solidFill>
              </a:rPr>
              <a:t>Modelación avanzada / data / simulación/inteligencia de negocios, </a:t>
            </a:r>
          </a:p>
          <a:p>
            <a:pPr marL="342900" indent="-342900">
              <a:buFont typeface="+mj-lt"/>
              <a:buAutoNum type="arabicPeriod"/>
            </a:pPr>
            <a:r>
              <a:rPr lang="es-MX" sz="1700" dirty="0">
                <a:solidFill>
                  <a:schemeClr val="bg1"/>
                </a:solidFill>
              </a:rPr>
              <a:t>Ingeniería de sostenibilidad / ESG técnica con peso </a:t>
            </a:r>
            <a:r>
              <a:rPr lang="es-MX" sz="1700" dirty="0" err="1">
                <a:solidFill>
                  <a:schemeClr val="bg1"/>
                </a:solidFill>
              </a:rPr>
              <a:t>acádemico</a:t>
            </a:r>
            <a:r>
              <a:rPr lang="es-MX" sz="1700" dirty="0">
                <a:solidFill>
                  <a:schemeClr val="bg1"/>
                </a:solidFill>
              </a:rPr>
              <a:t>, no solo legal, </a:t>
            </a:r>
          </a:p>
          <a:p>
            <a:pPr marL="342900" indent="-342900">
              <a:buFont typeface="+mj-lt"/>
              <a:buAutoNum type="arabicPeriod"/>
            </a:pPr>
            <a:r>
              <a:rPr lang="es-MX" sz="1700" dirty="0">
                <a:solidFill>
                  <a:schemeClr val="bg1"/>
                </a:solidFill>
              </a:rPr>
              <a:t>Alguien 100% dedicado a desarrollo de clientes y redes (ventas B2B consultoría).</a:t>
            </a:r>
          </a:p>
          <a:p>
            <a:pPr marL="342900" indent="-342900">
              <a:buFont typeface="+mj-lt"/>
              <a:buAutoNum type="arabicPeriod"/>
            </a:pPr>
            <a:r>
              <a:rPr lang="es-MX" sz="1700" dirty="0">
                <a:solidFill>
                  <a:schemeClr val="bg1"/>
                </a:solidFill>
              </a:rPr>
              <a:t>Un referente visible “generacional” en la red de ingenieros industriales U. de Chile para potenciar difusión en otras generaciones (idea que Carlos mencionó). </a:t>
            </a:r>
            <a:r>
              <a:rPr lang="es-MX" sz="1600" dirty="0">
                <a:solidFill>
                  <a:schemeClr val="bg1"/>
                </a:solidFill>
              </a:rPr>
              <a:t>Uno o dos “voceros” de 30–45 años. Profesionales reconocidos en consultoras tipo Matrix, Synopsys, Virtus, </a:t>
            </a:r>
            <a:r>
              <a:rPr lang="es-MX" sz="1600" dirty="0" err="1">
                <a:solidFill>
                  <a:schemeClr val="bg1"/>
                </a:solidFill>
              </a:rPr>
              <a:t>Extend</a:t>
            </a:r>
            <a:r>
              <a:rPr lang="es-MX" sz="1600" dirty="0">
                <a:solidFill>
                  <a:schemeClr val="bg1"/>
                </a:solidFill>
              </a:rPr>
              <a:t>.</a:t>
            </a:r>
          </a:p>
          <a:p>
            <a:pPr marL="342900" indent="-342900">
              <a:buFont typeface="+mj-lt"/>
              <a:buAutoNum type="arabicPeriod"/>
            </a:pPr>
            <a:endParaRPr lang="es-MX" sz="1700" dirty="0">
              <a:solidFill>
                <a:schemeClr val="bg1"/>
              </a:solidFill>
            </a:endParaRPr>
          </a:p>
          <a:p>
            <a:r>
              <a:rPr lang="es-MX" sz="1700" dirty="0">
                <a:solidFill>
                  <a:schemeClr val="bg1"/>
                </a:solidFill>
              </a:rPr>
              <a:t>Para fortalecer </a:t>
            </a:r>
          </a:p>
          <a:p>
            <a:r>
              <a:rPr lang="es-MX" sz="1700" dirty="0">
                <a:solidFill>
                  <a:schemeClr val="bg1"/>
                </a:solidFill>
              </a:rPr>
              <a:t>2.-PMO y proyectos complejos (Profesionales con experiencia en Codelco, </a:t>
            </a:r>
            <a:r>
              <a:rPr lang="es-MX" sz="1700" dirty="0" err="1">
                <a:solidFill>
                  <a:schemeClr val="bg1"/>
                </a:solidFill>
              </a:rPr>
              <a:t>Enap</a:t>
            </a:r>
            <a:r>
              <a:rPr lang="es-MX" sz="1700" dirty="0">
                <a:solidFill>
                  <a:schemeClr val="bg1"/>
                </a:solidFill>
              </a:rPr>
              <a:t>, Metro, MOP, empresas sanitarias o  ex 3.-Para fortalecer data / modelación, Profesionales del Centro de Sistemas Públicos (CSP) </a:t>
            </a:r>
            <a:r>
              <a:rPr lang="es-MX" sz="1700" dirty="0">
                <a:solidFill>
                  <a:srgbClr val="00B0F0"/>
                </a:solidFill>
              </a:rPr>
              <a:t>(GLC, Francisco </a:t>
            </a:r>
            <a:r>
              <a:rPr lang="es-MX" sz="1700" dirty="0" err="1">
                <a:solidFill>
                  <a:srgbClr val="00B0F0"/>
                </a:solidFill>
              </a:rPr>
              <a:t>Tubino</a:t>
            </a:r>
            <a:r>
              <a:rPr lang="es-MX" sz="1700" dirty="0">
                <a:solidFill>
                  <a:srgbClr val="00B0F0"/>
                </a:solidFill>
              </a:rPr>
              <a:t>?)</a:t>
            </a:r>
          </a:p>
          <a:p>
            <a:r>
              <a:rPr lang="es-MX" sz="1700" dirty="0">
                <a:solidFill>
                  <a:schemeClr val="bg1"/>
                </a:solidFill>
              </a:rPr>
              <a:t>4.-Para temas de sostenibilidad / ESG, Académicos o consultores de la FACSO U. de Chile o de la UAI (Centro de Sustentabilidad), Profesionales con certificación GRI / SASB.</a:t>
            </a:r>
          </a:p>
          <a:p>
            <a:r>
              <a:rPr lang="es-MX" sz="1700" dirty="0">
                <a:solidFill>
                  <a:schemeClr val="bg1"/>
                </a:solidFill>
              </a:rPr>
              <a:t>5.-Para redes comerciales en ingeniería industrial U. de Chile. Expresidentes del Círculo de Ingenieros Civiles Industriales (CICHI). Profesionales de generaciones 80, 90 y 2000 que sean altamente visibles </a:t>
            </a:r>
            <a:r>
              <a:rPr lang="es-MX" sz="1700" dirty="0">
                <a:solidFill>
                  <a:srgbClr val="00B0F0"/>
                </a:solidFill>
              </a:rPr>
              <a:t>(Pablo Canobra).</a:t>
            </a:r>
          </a:p>
          <a:p>
            <a:pPr marL="285750" indent="-285750">
              <a:buFont typeface="Arial" panose="020B0604020202020204" pitchFamily="34" charset="0"/>
              <a:buChar char="•"/>
            </a:pPr>
            <a:r>
              <a:rPr lang="es-MX" sz="1700" dirty="0">
                <a:solidFill>
                  <a:schemeClr val="bg1"/>
                </a:solidFill>
              </a:rPr>
              <a:t>Para respaldo institucional en DIPE-</a:t>
            </a:r>
            <a:r>
              <a:rPr lang="es-MX" sz="1700" dirty="0" err="1">
                <a:solidFill>
                  <a:schemeClr val="bg1"/>
                </a:solidFill>
              </a:rPr>
              <a:t>Uchile</a:t>
            </a:r>
            <a:r>
              <a:rPr lang="es-MX" sz="1700" dirty="0">
                <a:solidFill>
                  <a:schemeClr val="bg1"/>
                </a:solidFill>
              </a:rPr>
              <a:t>. Profesores asociados o asistentes que hoy participan en proyectos •   Egresados recientes del Magíster en Gestión y Políticas Públicas o del Magíster en Sistemas de Gestión (</a:t>
            </a:r>
            <a:r>
              <a:rPr lang="es-MX" sz="1700" dirty="0">
                <a:solidFill>
                  <a:srgbClr val="00B0F0"/>
                </a:solidFill>
              </a:rPr>
              <a:t>Claudio Maggi, José Inostroza). </a:t>
            </a:r>
          </a:p>
        </p:txBody>
      </p:sp>
      <p:sp>
        <p:nvSpPr>
          <p:cNvPr id="2" name="CuadroTexto 1">
            <a:extLst>
              <a:ext uri="{FF2B5EF4-FFF2-40B4-BE49-F238E27FC236}">
                <a16:creationId xmlns:a16="http://schemas.microsoft.com/office/drawing/2014/main" id="{D069B89E-E58F-9105-D52E-2FF5A581180C}"/>
              </a:ext>
            </a:extLst>
          </p:cNvPr>
          <p:cNvSpPr txBox="1"/>
          <p:nvPr/>
        </p:nvSpPr>
        <p:spPr>
          <a:xfrm>
            <a:off x="1475064" y="817093"/>
            <a:ext cx="8441824" cy="523220"/>
          </a:xfrm>
          <a:prstGeom prst="rect">
            <a:avLst/>
          </a:prstGeom>
          <a:noFill/>
        </p:spPr>
        <p:txBody>
          <a:bodyPr wrap="square">
            <a:spAutoFit/>
          </a:bodyPr>
          <a:lstStyle/>
          <a:p>
            <a:pPr algn="ct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Organización GL (según </a:t>
            </a:r>
            <a:r>
              <a:rPr lang="es-MX" sz="2800" dirty="0" err="1">
                <a:solidFill>
                  <a:schemeClr val="bg1"/>
                </a:solidFill>
                <a:latin typeface="Ebrima" panose="02000000000000000000" pitchFamily="2" charset="0"/>
                <a:ea typeface="Ebrima" panose="02000000000000000000" pitchFamily="2" charset="0"/>
                <a:cs typeface="Ebrima" panose="02000000000000000000" pitchFamily="2" charset="0"/>
              </a:rPr>
              <a:t>ChatGPT</a:t>
            </a: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 y reunión pasada)</a:t>
            </a:r>
            <a:endParaRPr lang="es-CL" sz="28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559014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4A7AF-95C1-540A-490D-34A6ECC8875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760C2853-0FF0-FA4D-8DD8-476ECF5802FE}"/>
              </a:ext>
            </a:extLst>
          </p:cNvPr>
          <p:cNvPicPr>
            <a:picLocks noChangeAspect="1"/>
          </p:cNvPicPr>
          <p:nvPr/>
        </p:nvPicPr>
        <p:blipFill>
          <a:blip r:embed="rId3"/>
          <a:stretch>
            <a:fillRect/>
          </a:stretch>
        </p:blipFill>
        <p:spPr>
          <a:xfrm>
            <a:off x="-20320" y="-11245"/>
            <a:ext cx="11612880" cy="6585858"/>
          </a:xfrm>
          <a:prstGeom prst="rect">
            <a:avLst/>
          </a:prstGeom>
        </p:spPr>
      </p:pic>
      <p:sp>
        <p:nvSpPr>
          <p:cNvPr id="4" name="CuadroTexto 3">
            <a:extLst>
              <a:ext uri="{FF2B5EF4-FFF2-40B4-BE49-F238E27FC236}">
                <a16:creationId xmlns:a16="http://schemas.microsoft.com/office/drawing/2014/main" id="{910DD180-B71C-155F-467E-08172917EF3C}"/>
              </a:ext>
            </a:extLst>
          </p:cNvPr>
          <p:cNvSpPr txBox="1"/>
          <p:nvPr/>
        </p:nvSpPr>
        <p:spPr>
          <a:xfrm>
            <a:off x="38126" y="1409940"/>
            <a:ext cx="11236934" cy="5062924"/>
          </a:xfrm>
          <a:prstGeom prst="rect">
            <a:avLst/>
          </a:prstGeom>
          <a:noFill/>
        </p:spPr>
        <p:txBody>
          <a:bodyPr wrap="square">
            <a:spAutoFit/>
          </a:bodyPr>
          <a:lstStyle/>
          <a:p>
            <a:r>
              <a:rPr lang="es-MX" sz="1700" dirty="0">
                <a:solidFill>
                  <a:schemeClr val="bg1"/>
                </a:solidFill>
              </a:rPr>
              <a:t>Definir por escrito cómo se distribuyen los ingresos.</a:t>
            </a:r>
          </a:p>
          <a:p>
            <a:pPr marL="285750" indent="-285750">
              <a:buFont typeface="Arial" panose="020B0604020202020204" pitchFamily="34" charset="0"/>
              <a:buChar char="•"/>
            </a:pPr>
            <a:r>
              <a:rPr lang="es-MX" sz="1700" dirty="0">
                <a:solidFill>
                  <a:schemeClr val="bg1"/>
                </a:solidFill>
              </a:rPr>
              <a:t>Cuando la gestión de venta es compartida distribuir esta comisión (por ejemplo entre el que hizo el contacto y el que convenció sobre el producto para cerrar el negocio). Tratar horas de propuestas como costo de PM y no asignarle parte de esta comisión. </a:t>
            </a:r>
          </a:p>
          <a:p>
            <a:pPr marL="285750" indent="-285750">
              <a:buFont typeface="Arial" panose="020B0604020202020204" pitchFamily="34" charset="0"/>
              <a:buChar char="•"/>
            </a:pPr>
            <a:endParaRPr lang="es-MX" sz="1700" dirty="0">
              <a:solidFill>
                <a:schemeClr val="bg1"/>
              </a:solidFill>
            </a:endParaRPr>
          </a:p>
          <a:p>
            <a:pPr marL="285750" indent="-285750">
              <a:buFont typeface="Arial" panose="020B0604020202020204" pitchFamily="34" charset="0"/>
              <a:buChar char="•"/>
            </a:pPr>
            <a:r>
              <a:rPr lang="es-MX" sz="1700" dirty="0">
                <a:solidFill>
                  <a:schemeClr val="bg1"/>
                </a:solidFill>
              </a:rPr>
              <a:t>Adicionalmente, distribuir las horas de trabajo incluyendo al que hizo el contacto si es posible por su perfil técnico y le interesa hasta, en un 70% de las horas. Siempre dejar 30% de horas del proyecto para alguien asignado por GL  para mantener línea metodológica de GL y evitar riesgo que alguien este solo.</a:t>
            </a:r>
          </a:p>
          <a:p>
            <a:pPr marL="285750" indent="-285750">
              <a:buFont typeface="Arial" panose="020B0604020202020204" pitchFamily="34" charset="0"/>
              <a:buChar char="•"/>
            </a:pPr>
            <a:endParaRPr lang="es-MX" sz="1700" dirty="0">
              <a:solidFill>
                <a:schemeClr val="bg1"/>
              </a:solidFill>
            </a:endParaRPr>
          </a:p>
          <a:p>
            <a:pPr marL="285750" indent="-285750">
              <a:buFont typeface="Arial" panose="020B0604020202020204" pitchFamily="34" charset="0"/>
              <a:buChar char="•"/>
            </a:pPr>
            <a:r>
              <a:rPr lang="es-MX" sz="1700" dirty="0">
                <a:solidFill>
                  <a:schemeClr val="bg1"/>
                </a:solidFill>
              </a:rPr>
              <a:t>Distribución de horas de proyecto según dedicaciones consideradas en la propuesta. Si hay error en estimación cada uno tiene que cumplir a cabalidad con el cliente aunque sean más horas. </a:t>
            </a:r>
          </a:p>
          <a:p>
            <a:pPr marL="285750" indent="-285750">
              <a:buFont typeface="Arial" panose="020B0604020202020204" pitchFamily="34" charset="0"/>
              <a:buChar char="•"/>
            </a:pPr>
            <a:endParaRPr lang="es-MX" sz="1700" dirty="0">
              <a:solidFill>
                <a:schemeClr val="bg1"/>
              </a:solidFill>
            </a:endParaRPr>
          </a:p>
          <a:p>
            <a:pPr marL="285750" indent="-285750">
              <a:buFont typeface="Arial" panose="020B0604020202020204" pitchFamily="34" charset="0"/>
              <a:buChar char="•"/>
            </a:pPr>
            <a:r>
              <a:rPr lang="es-MX" sz="1700" dirty="0">
                <a:solidFill>
                  <a:schemeClr val="bg1"/>
                </a:solidFill>
              </a:rPr>
              <a:t>Dejar 5% de los ingresos para gastos de administración. </a:t>
            </a:r>
          </a:p>
          <a:p>
            <a:pPr marL="285750" indent="-285750">
              <a:buFont typeface="Arial" panose="020B0604020202020204" pitchFamily="34" charset="0"/>
              <a:buChar char="•"/>
            </a:pPr>
            <a:endParaRPr lang="es-MX" sz="1700" dirty="0">
              <a:solidFill>
                <a:schemeClr val="bg1"/>
              </a:solidFill>
            </a:endParaRPr>
          </a:p>
          <a:p>
            <a:pPr marL="285750" indent="-285750">
              <a:buFont typeface="Arial" panose="020B0604020202020204" pitchFamily="34" charset="0"/>
              <a:buChar char="•"/>
            </a:pPr>
            <a:r>
              <a:rPr lang="es-MX" sz="1700" dirty="0">
                <a:solidFill>
                  <a:schemeClr val="bg1"/>
                </a:solidFill>
              </a:rPr>
              <a:t>Valor de HH Consultoría (3 UF consultor senior o mas)  1,5 UF (consultor ), 5 UF (Taller  y coaching ). Salvo acuerdo entre los participantes (hay proyectos como ABC en que hay muchas horas operativas y valor promedio es menor que 3 UF). En rigor el 15% lo paga el cliente si se agregan sobre este valor de horas. </a:t>
            </a:r>
          </a:p>
          <a:p>
            <a:pPr marL="285750" indent="-285750">
              <a:buFont typeface="Arial" panose="020B0604020202020204" pitchFamily="34" charset="0"/>
              <a:buChar char="•"/>
            </a:pPr>
            <a:endParaRPr lang="es-MX" sz="1700" dirty="0">
              <a:solidFill>
                <a:schemeClr val="bg1"/>
              </a:solidFill>
            </a:endParaRPr>
          </a:p>
          <a:p>
            <a:pPr marL="285750" indent="-285750">
              <a:buFont typeface="Arial" panose="020B0604020202020204" pitchFamily="34" charset="0"/>
              <a:buChar char="•"/>
            </a:pPr>
            <a:r>
              <a:rPr lang="es-MX" sz="1700" dirty="0">
                <a:solidFill>
                  <a:schemeClr val="bg1"/>
                </a:solidFill>
              </a:rPr>
              <a:t>% de participación por la venta a externos: 15% (en caso de auspicios  10%).</a:t>
            </a:r>
          </a:p>
        </p:txBody>
      </p:sp>
      <p:sp>
        <p:nvSpPr>
          <p:cNvPr id="2" name="CuadroTexto 1">
            <a:extLst>
              <a:ext uri="{FF2B5EF4-FFF2-40B4-BE49-F238E27FC236}">
                <a16:creationId xmlns:a16="http://schemas.microsoft.com/office/drawing/2014/main" id="{7968ADFC-F1DB-0EF2-BBB8-78F7694A7E74}"/>
              </a:ext>
            </a:extLst>
          </p:cNvPr>
          <p:cNvSpPr txBox="1"/>
          <p:nvPr/>
        </p:nvSpPr>
        <p:spPr>
          <a:xfrm>
            <a:off x="1475064" y="817093"/>
            <a:ext cx="8441824" cy="523220"/>
          </a:xfrm>
          <a:prstGeom prst="rect">
            <a:avLst/>
          </a:prstGeom>
          <a:noFill/>
        </p:spPr>
        <p:txBody>
          <a:bodyPr wrap="square">
            <a:spAutoFit/>
          </a:bodyPr>
          <a:lstStyle/>
          <a:p>
            <a:pPr algn="ct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Organización GL (según </a:t>
            </a:r>
            <a:r>
              <a:rPr lang="es-MX" sz="2800" dirty="0" err="1">
                <a:solidFill>
                  <a:schemeClr val="bg1"/>
                </a:solidFill>
                <a:latin typeface="Ebrima" panose="02000000000000000000" pitchFamily="2" charset="0"/>
                <a:ea typeface="Ebrima" panose="02000000000000000000" pitchFamily="2" charset="0"/>
                <a:cs typeface="Ebrima" panose="02000000000000000000" pitchFamily="2" charset="0"/>
              </a:rPr>
              <a:t>ChatGPT</a:t>
            </a: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 y reunión pasada)</a:t>
            </a:r>
            <a:endParaRPr lang="es-CL" sz="28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836670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D2B54-8B28-BDFB-F26C-CBB2B3E1BFF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CEB27325-88B1-F96A-DAA5-DE120B60519D}"/>
              </a:ext>
            </a:extLst>
          </p:cNvPr>
          <p:cNvPicPr>
            <a:picLocks noChangeAspect="1"/>
          </p:cNvPicPr>
          <p:nvPr/>
        </p:nvPicPr>
        <p:blipFill>
          <a:blip r:embed="rId3"/>
          <a:stretch>
            <a:fillRect/>
          </a:stretch>
        </p:blipFill>
        <p:spPr>
          <a:xfrm>
            <a:off x="-20320" y="-11245"/>
            <a:ext cx="11612880" cy="6585858"/>
          </a:xfrm>
          <a:prstGeom prst="rect">
            <a:avLst/>
          </a:prstGeom>
        </p:spPr>
      </p:pic>
      <p:sp>
        <p:nvSpPr>
          <p:cNvPr id="4" name="CuadroTexto 3">
            <a:extLst>
              <a:ext uri="{FF2B5EF4-FFF2-40B4-BE49-F238E27FC236}">
                <a16:creationId xmlns:a16="http://schemas.microsoft.com/office/drawing/2014/main" id="{D1F327A4-AAAB-2E85-0826-6CD6C422A0B5}"/>
              </a:ext>
            </a:extLst>
          </p:cNvPr>
          <p:cNvSpPr txBox="1"/>
          <p:nvPr/>
        </p:nvSpPr>
        <p:spPr>
          <a:xfrm>
            <a:off x="355626" y="1409940"/>
            <a:ext cx="11236934" cy="4801314"/>
          </a:xfrm>
          <a:prstGeom prst="rect">
            <a:avLst/>
          </a:prstGeom>
          <a:noFill/>
        </p:spPr>
        <p:txBody>
          <a:bodyPr wrap="square">
            <a:spAutoFit/>
          </a:bodyPr>
          <a:lstStyle/>
          <a:p>
            <a:r>
              <a:rPr lang="es-MX" sz="1700" dirty="0">
                <a:solidFill>
                  <a:schemeClr val="bg1"/>
                </a:solidFill>
              </a:rPr>
              <a:t>¿Cómo aprovechar </a:t>
            </a:r>
            <a:r>
              <a:rPr lang="es-MX" sz="1700" dirty="0" err="1">
                <a:solidFill>
                  <a:schemeClr val="bg1"/>
                </a:solidFill>
              </a:rPr>
              <a:t>IAs</a:t>
            </a:r>
            <a:r>
              <a:rPr lang="es-MX" sz="1700" dirty="0">
                <a:solidFill>
                  <a:schemeClr val="bg1"/>
                </a:solidFill>
              </a:rPr>
              <a:t> externas para ver “huellas digitales” reales?</a:t>
            </a:r>
          </a:p>
          <a:p>
            <a:r>
              <a:rPr lang="es-MX" sz="1700" dirty="0">
                <a:solidFill>
                  <a:schemeClr val="bg1"/>
                </a:solidFill>
              </a:rPr>
              <a:t>A) ¿Qué valor aporta esto a tu consultora? Mucho. Porque la IA externa te muestra cómo te ve el mundo, no cómo tú crees que te ve. Y allí pueden aparecer sorpresas: patrones, asociaciones temáticas, reputación tácita, autoridad en ciertos sectores, etc.</a:t>
            </a:r>
          </a:p>
          <a:p>
            <a:endParaRPr lang="es-MX" sz="1700" dirty="0">
              <a:solidFill>
                <a:schemeClr val="bg1"/>
              </a:solidFill>
            </a:endParaRPr>
          </a:p>
          <a:p>
            <a:r>
              <a:rPr lang="es-MX" sz="1700" dirty="0">
                <a:solidFill>
                  <a:schemeClr val="bg1"/>
                </a:solidFill>
              </a:rPr>
              <a:t>B) </a:t>
            </a:r>
            <a:r>
              <a:rPr lang="es-MX" sz="1700" dirty="0" err="1">
                <a:solidFill>
                  <a:schemeClr val="bg1"/>
                </a:solidFill>
              </a:rPr>
              <a:t>IAs</a:t>
            </a:r>
            <a:r>
              <a:rPr lang="es-MX" sz="1700" dirty="0">
                <a:solidFill>
                  <a:schemeClr val="bg1"/>
                </a:solidFill>
              </a:rPr>
              <a:t> que ayudan a evaluar POSICIONAMIENTO</a:t>
            </a:r>
          </a:p>
          <a:p>
            <a:r>
              <a:rPr lang="es-MX" sz="1700" dirty="0">
                <a:solidFill>
                  <a:schemeClr val="bg1"/>
                </a:solidFill>
              </a:rPr>
              <a:t>•	</a:t>
            </a:r>
            <a:r>
              <a:rPr lang="es-MX" sz="1700" dirty="0" err="1">
                <a:solidFill>
                  <a:schemeClr val="bg1"/>
                </a:solidFill>
              </a:rPr>
              <a:t>ChatGPT</a:t>
            </a:r>
            <a:r>
              <a:rPr lang="es-MX" sz="1700" dirty="0">
                <a:solidFill>
                  <a:schemeClr val="bg1"/>
                </a:solidFill>
              </a:rPr>
              <a:t> conectado a Web </a:t>
            </a:r>
            <a:r>
              <a:rPr lang="es-MX" sz="1700" dirty="0" err="1">
                <a:solidFill>
                  <a:schemeClr val="bg1"/>
                </a:solidFill>
              </a:rPr>
              <a:t>Browsing</a:t>
            </a:r>
            <a:r>
              <a:rPr lang="es-MX" sz="1700" dirty="0">
                <a:solidFill>
                  <a:schemeClr val="bg1"/>
                </a:solidFill>
              </a:rPr>
              <a:t>, </a:t>
            </a:r>
            <a:r>
              <a:rPr lang="es-MX" sz="1700" dirty="0" err="1">
                <a:solidFill>
                  <a:schemeClr val="bg1"/>
                </a:solidFill>
              </a:rPr>
              <a:t>Perplexity</a:t>
            </a:r>
            <a:r>
              <a:rPr lang="es-MX" sz="1700" dirty="0">
                <a:solidFill>
                  <a:schemeClr val="bg1"/>
                </a:solidFill>
              </a:rPr>
              <a:t>, Claude.ai con búsquedas, Google Gemini con navegación, Estas IA pueden detectar:</a:t>
            </a:r>
          </a:p>
          <a:p>
            <a:r>
              <a:rPr lang="es-MX" sz="1700" dirty="0">
                <a:solidFill>
                  <a:schemeClr val="bg1"/>
                </a:solidFill>
              </a:rPr>
              <a:t>•	qué aparece asociado a tu nombre,</a:t>
            </a:r>
          </a:p>
          <a:p>
            <a:r>
              <a:rPr lang="es-MX" sz="1700" dirty="0">
                <a:solidFill>
                  <a:schemeClr val="bg1"/>
                </a:solidFill>
              </a:rPr>
              <a:t>•	qué temas se repiten en entrevistas, publicaciones o proyectos,</a:t>
            </a:r>
          </a:p>
          <a:p>
            <a:r>
              <a:rPr lang="es-MX" sz="1700" dirty="0">
                <a:solidFill>
                  <a:schemeClr val="bg1"/>
                </a:solidFill>
              </a:rPr>
              <a:t>•	•	qué palabras clave te asocian otros profesionales.</a:t>
            </a:r>
          </a:p>
          <a:p>
            <a:endParaRPr lang="es-MX" sz="1700" dirty="0">
              <a:solidFill>
                <a:schemeClr val="bg1"/>
              </a:solidFill>
            </a:endParaRPr>
          </a:p>
          <a:p>
            <a:r>
              <a:rPr lang="es-MX" sz="1700" dirty="0">
                <a:solidFill>
                  <a:schemeClr val="bg1"/>
                </a:solidFill>
              </a:rPr>
              <a:t>C) Te sugiero esta metodología:</a:t>
            </a:r>
          </a:p>
          <a:p>
            <a:r>
              <a:rPr lang="es-MX" sz="1700" dirty="0">
                <a:solidFill>
                  <a:schemeClr val="bg1"/>
                </a:solidFill>
              </a:rPr>
              <a:t>1.	Consulta 1: “¿Qué temas aparecen asociados a [Nombre Socio] en la web? (sin datos privados)”</a:t>
            </a:r>
          </a:p>
          <a:p>
            <a:r>
              <a:rPr lang="es-MX" sz="1700" dirty="0">
                <a:solidFill>
                  <a:schemeClr val="bg1"/>
                </a:solidFill>
              </a:rPr>
              <a:t>2.	Consulta 2: “¿Qué industrias o especialidades se repiten en su presencia digital?”</a:t>
            </a:r>
          </a:p>
          <a:p>
            <a:r>
              <a:rPr lang="es-MX" sz="1700" dirty="0">
                <a:solidFill>
                  <a:schemeClr val="bg1"/>
                </a:solidFill>
              </a:rPr>
              <a:t>3.	Consulta 3: “Según estas apariciones, ¿cuál sería un posicionamiento natural de su firma?”</a:t>
            </a:r>
          </a:p>
          <a:p>
            <a:r>
              <a:rPr lang="es-MX" sz="1700" dirty="0">
                <a:solidFill>
                  <a:schemeClr val="bg1"/>
                </a:solidFill>
              </a:rPr>
              <a:t>4.	Consulta 4: “¿Qué percepciones externas podrían aprovecharse para CCT o GL?”</a:t>
            </a:r>
          </a:p>
          <a:p>
            <a:r>
              <a:rPr lang="es-MX" sz="1700" dirty="0">
                <a:solidFill>
                  <a:schemeClr val="bg1"/>
                </a:solidFill>
              </a:rPr>
              <a:t>La IA externa solo debe usarse para información pública, nunca privada.</a:t>
            </a:r>
          </a:p>
        </p:txBody>
      </p:sp>
      <p:sp>
        <p:nvSpPr>
          <p:cNvPr id="2" name="CuadroTexto 1">
            <a:extLst>
              <a:ext uri="{FF2B5EF4-FFF2-40B4-BE49-F238E27FC236}">
                <a16:creationId xmlns:a16="http://schemas.microsoft.com/office/drawing/2014/main" id="{FFC1B37D-ECDC-72D1-6C14-A0075595F31A}"/>
              </a:ext>
            </a:extLst>
          </p:cNvPr>
          <p:cNvSpPr txBox="1"/>
          <p:nvPr/>
        </p:nvSpPr>
        <p:spPr>
          <a:xfrm>
            <a:off x="1475064" y="817093"/>
            <a:ext cx="8441824" cy="523220"/>
          </a:xfrm>
          <a:prstGeom prst="rect">
            <a:avLst/>
          </a:prstGeom>
          <a:noFill/>
        </p:spPr>
        <p:txBody>
          <a:bodyPr wrap="square">
            <a:spAutoFit/>
          </a:bodyPr>
          <a:lstStyle/>
          <a:p>
            <a:pPr algn="ct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Organización GL (según </a:t>
            </a:r>
            <a:r>
              <a:rPr lang="es-MX" sz="2800" dirty="0" err="1">
                <a:solidFill>
                  <a:schemeClr val="bg1"/>
                </a:solidFill>
                <a:latin typeface="Ebrima" panose="02000000000000000000" pitchFamily="2" charset="0"/>
                <a:ea typeface="Ebrima" panose="02000000000000000000" pitchFamily="2" charset="0"/>
                <a:cs typeface="Ebrima" panose="02000000000000000000" pitchFamily="2" charset="0"/>
              </a:rPr>
              <a:t>ChatGPT</a:t>
            </a: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 y reunión pasada)</a:t>
            </a:r>
            <a:endParaRPr lang="es-CL" sz="28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351056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80E7F-57B8-3237-1089-2F3BC0205CDD}"/>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FB1F2081-3EA5-CEC6-18F7-B85B27542AD3}"/>
              </a:ext>
            </a:extLst>
          </p:cNvPr>
          <p:cNvPicPr>
            <a:picLocks noChangeAspect="1"/>
          </p:cNvPicPr>
          <p:nvPr/>
        </p:nvPicPr>
        <p:blipFill>
          <a:blip r:embed="rId3"/>
          <a:stretch>
            <a:fillRect/>
          </a:stretch>
        </p:blipFill>
        <p:spPr>
          <a:xfrm>
            <a:off x="-20320" y="-11245"/>
            <a:ext cx="11612880" cy="6585858"/>
          </a:xfrm>
          <a:prstGeom prst="rect">
            <a:avLst/>
          </a:prstGeom>
        </p:spPr>
      </p:pic>
      <p:sp>
        <p:nvSpPr>
          <p:cNvPr id="4" name="CuadroTexto 3">
            <a:extLst>
              <a:ext uri="{FF2B5EF4-FFF2-40B4-BE49-F238E27FC236}">
                <a16:creationId xmlns:a16="http://schemas.microsoft.com/office/drawing/2014/main" id="{23D16943-7638-76FD-915E-686F8B3F2736}"/>
              </a:ext>
            </a:extLst>
          </p:cNvPr>
          <p:cNvSpPr txBox="1"/>
          <p:nvPr/>
        </p:nvSpPr>
        <p:spPr>
          <a:xfrm>
            <a:off x="355626" y="1409940"/>
            <a:ext cx="11236934" cy="6370975"/>
          </a:xfrm>
          <a:prstGeom prst="rect">
            <a:avLst/>
          </a:prstGeom>
          <a:noFill/>
        </p:spPr>
        <p:txBody>
          <a:bodyPr wrap="square">
            <a:spAutoFit/>
          </a:bodyPr>
          <a:lstStyle/>
          <a:p>
            <a:r>
              <a:rPr lang="es-MX" sz="1700" dirty="0">
                <a:solidFill>
                  <a:schemeClr val="bg1"/>
                </a:solidFill>
              </a:rPr>
              <a:t>D) Mapa de posicionamiento natural</a:t>
            </a:r>
          </a:p>
          <a:p>
            <a:r>
              <a:rPr lang="es-MX" sz="1700" dirty="0">
                <a:solidFill>
                  <a:schemeClr val="bg1"/>
                </a:solidFill>
              </a:rPr>
              <a:t>Basado en la huella digital:</a:t>
            </a:r>
          </a:p>
          <a:p>
            <a:r>
              <a:rPr lang="es-MX" sz="1700" dirty="0">
                <a:solidFill>
                  <a:schemeClr val="bg1"/>
                </a:solidFill>
              </a:rPr>
              <a:t>•	¿Qué tipo de “consultora boutique” son realmente?</a:t>
            </a:r>
          </a:p>
          <a:p>
            <a:r>
              <a:rPr lang="es-MX" sz="1700" dirty="0">
                <a:solidFill>
                  <a:schemeClr val="bg1"/>
                </a:solidFill>
              </a:rPr>
              <a:t>•	¿Cómo los interpreta el mercado?</a:t>
            </a:r>
          </a:p>
          <a:p>
            <a:r>
              <a:rPr lang="es-MX" sz="1700" dirty="0">
                <a:solidFill>
                  <a:schemeClr val="bg1"/>
                </a:solidFill>
              </a:rPr>
              <a:t>•	¿Qué especialidades están ya “marcadas” por tu trayectoria?</a:t>
            </a:r>
          </a:p>
          <a:p>
            <a:r>
              <a:rPr lang="es-MX" sz="1700" dirty="0">
                <a:solidFill>
                  <a:schemeClr val="bg1"/>
                </a:solidFill>
              </a:rPr>
              <a:t>•	¿Qué se puede amplificar?</a:t>
            </a:r>
          </a:p>
          <a:p>
            <a:r>
              <a:rPr lang="es-MX" sz="1700" dirty="0">
                <a:solidFill>
                  <a:schemeClr val="bg1"/>
                </a:solidFill>
              </a:rPr>
              <a:t>•	¿Qué no tiene sentido intentar cambiar?</a:t>
            </a:r>
          </a:p>
          <a:p>
            <a:r>
              <a:rPr lang="es-MX" sz="1700" dirty="0">
                <a:solidFill>
                  <a:schemeClr val="bg1"/>
                </a:solidFill>
              </a:rPr>
              <a:t>Esto evita pérdida de energía y trabaja con lo que YA está ganado.</a:t>
            </a:r>
          </a:p>
          <a:p>
            <a:endParaRPr lang="es-MX" sz="1700" dirty="0">
              <a:solidFill>
                <a:schemeClr val="bg1"/>
              </a:solidFill>
            </a:endParaRPr>
          </a:p>
          <a:p>
            <a:r>
              <a:rPr lang="es-MX" sz="1700" dirty="0">
                <a:solidFill>
                  <a:schemeClr val="bg1"/>
                </a:solidFill>
              </a:rPr>
              <a:t>E) Diseño comercial multigeneracional</a:t>
            </a:r>
          </a:p>
          <a:p>
            <a:r>
              <a:rPr lang="es-MX" sz="1700" dirty="0">
                <a:solidFill>
                  <a:schemeClr val="bg1"/>
                </a:solidFill>
              </a:rPr>
              <a:t>Esto permite crear una estructura comercial muy fuerte sin crecer mucho.</a:t>
            </a:r>
          </a:p>
          <a:p>
            <a:r>
              <a:rPr lang="es-MX" sz="1700" dirty="0">
                <a:solidFill>
                  <a:schemeClr val="bg1"/>
                </a:solidFill>
              </a:rPr>
              <a:t>1.	Voceros senior → confianza, reputación, “garantía” (etiqueto “garantía” como fuente obligatoria según tus reglas).</a:t>
            </a:r>
          </a:p>
          <a:p>
            <a:r>
              <a:rPr lang="es-MX" sz="1700" dirty="0">
                <a:solidFill>
                  <a:schemeClr val="bg1"/>
                </a:solidFill>
              </a:rPr>
              <a:t>2.	Voceros intermedios → conexión con tomadores de decisión actuales.</a:t>
            </a:r>
          </a:p>
          <a:p>
            <a:r>
              <a:rPr lang="es-MX" sz="1700" dirty="0">
                <a:solidFill>
                  <a:schemeClr val="bg1"/>
                </a:solidFill>
              </a:rPr>
              <a:t>3.	Voceros jóvenes → presencia digital, </a:t>
            </a:r>
            <a:r>
              <a:rPr lang="es-MX" sz="1700" dirty="0" err="1">
                <a:solidFill>
                  <a:schemeClr val="bg1"/>
                </a:solidFill>
              </a:rPr>
              <a:t>reels</a:t>
            </a:r>
            <a:r>
              <a:rPr lang="es-MX" sz="1700" dirty="0">
                <a:solidFill>
                  <a:schemeClr val="bg1"/>
                </a:solidFill>
              </a:rPr>
              <a:t>, Instagram, LinkedIn, videos, podcasts.</a:t>
            </a:r>
          </a:p>
          <a:p>
            <a:r>
              <a:rPr lang="es-MX" sz="1700" dirty="0">
                <a:solidFill>
                  <a:schemeClr val="bg1"/>
                </a:solidFill>
              </a:rPr>
              <a:t>Tú no tienes que hacer los videos; eso lo pueden hacer voceros jóvenes o aliados externos.</a:t>
            </a:r>
          </a:p>
          <a:p>
            <a:r>
              <a:rPr lang="es-MX" sz="1700" dirty="0">
                <a:solidFill>
                  <a:schemeClr val="bg1"/>
                </a:solidFill>
              </a:rPr>
              <a:t>•	Consolidar toda la información externa.</a:t>
            </a:r>
          </a:p>
          <a:p>
            <a:r>
              <a:rPr lang="es-MX" sz="1700" dirty="0">
                <a:solidFill>
                  <a:schemeClr val="bg1"/>
                </a:solidFill>
              </a:rPr>
              <a:t>•	Cruzarla con tu estructura adhocrática.</a:t>
            </a:r>
          </a:p>
          <a:p>
            <a:r>
              <a:rPr lang="es-MX" sz="1700" dirty="0">
                <a:solidFill>
                  <a:schemeClr val="bg1"/>
                </a:solidFill>
              </a:rPr>
              <a:t>•	Diseñar tu posicionamiento final.</a:t>
            </a:r>
          </a:p>
          <a:p>
            <a:r>
              <a:rPr lang="es-MX" sz="1700" dirty="0">
                <a:solidFill>
                  <a:schemeClr val="bg1"/>
                </a:solidFill>
              </a:rPr>
              <a:t>•	Definir marca, estilo visual, líneas de oferta.</a:t>
            </a:r>
          </a:p>
          <a:p>
            <a:r>
              <a:rPr lang="es-MX" sz="1700" dirty="0">
                <a:solidFill>
                  <a:schemeClr val="bg1"/>
                </a:solidFill>
              </a:rPr>
              <a:t>•	Proponer redes y voceros por generación.</a:t>
            </a:r>
          </a:p>
          <a:p>
            <a:r>
              <a:rPr lang="es-MX" sz="1700" dirty="0">
                <a:solidFill>
                  <a:schemeClr val="bg1"/>
                </a:solidFill>
              </a:rPr>
              <a:t>•	Crear un plan comercial muy liviano para boutique.</a:t>
            </a:r>
          </a:p>
          <a:p>
            <a:r>
              <a:rPr lang="es-MX" sz="1700" dirty="0">
                <a:solidFill>
                  <a:schemeClr val="bg1"/>
                </a:solidFill>
              </a:rPr>
              <a:t>Este trabajo se parece mucho a lo que hicimos ayer con logo y posicionamiento, pero más completo.</a:t>
            </a:r>
          </a:p>
          <a:p>
            <a:endParaRPr lang="es-MX" sz="1700" dirty="0">
              <a:solidFill>
                <a:schemeClr val="bg1"/>
              </a:solidFill>
            </a:endParaRPr>
          </a:p>
          <a:p>
            <a:endParaRPr lang="es-MX" sz="1700" dirty="0">
              <a:solidFill>
                <a:schemeClr val="bg1"/>
              </a:solidFill>
            </a:endParaRPr>
          </a:p>
        </p:txBody>
      </p:sp>
      <p:sp>
        <p:nvSpPr>
          <p:cNvPr id="2" name="CuadroTexto 1">
            <a:extLst>
              <a:ext uri="{FF2B5EF4-FFF2-40B4-BE49-F238E27FC236}">
                <a16:creationId xmlns:a16="http://schemas.microsoft.com/office/drawing/2014/main" id="{ECBC7300-3089-68AE-A675-6072642535CC}"/>
              </a:ext>
            </a:extLst>
          </p:cNvPr>
          <p:cNvSpPr txBox="1"/>
          <p:nvPr/>
        </p:nvSpPr>
        <p:spPr>
          <a:xfrm>
            <a:off x="1475064" y="817093"/>
            <a:ext cx="8441824" cy="523220"/>
          </a:xfrm>
          <a:prstGeom prst="rect">
            <a:avLst/>
          </a:prstGeom>
          <a:noFill/>
        </p:spPr>
        <p:txBody>
          <a:bodyPr wrap="square">
            <a:spAutoFit/>
          </a:bodyPr>
          <a:lstStyle/>
          <a:p>
            <a:pPr algn="ct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Organización GL (según </a:t>
            </a:r>
            <a:r>
              <a:rPr lang="es-MX" sz="2800" dirty="0" err="1">
                <a:solidFill>
                  <a:schemeClr val="bg1"/>
                </a:solidFill>
                <a:latin typeface="Ebrima" panose="02000000000000000000" pitchFamily="2" charset="0"/>
                <a:ea typeface="Ebrima" panose="02000000000000000000" pitchFamily="2" charset="0"/>
                <a:cs typeface="Ebrima" panose="02000000000000000000" pitchFamily="2" charset="0"/>
              </a:rPr>
              <a:t>ChatGPT</a:t>
            </a: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 y reunión pasada)</a:t>
            </a:r>
            <a:endParaRPr lang="es-CL" sz="28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365142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891B1-EA10-0C13-FFA9-03820B20844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F930F130-0D56-CD34-4EAA-E54EAA016C17}"/>
              </a:ext>
            </a:extLst>
          </p:cNvPr>
          <p:cNvPicPr>
            <a:picLocks noChangeAspect="1"/>
          </p:cNvPicPr>
          <p:nvPr/>
        </p:nvPicPr>
        <p:blipFill>
          <a:blip r:embed="rId3"/>
          <a:stretch>
            <a:fillRect/>
          </a:stretch>
        </p:blipFill>
        <p:spPr>
          <a:xfrm>
            <a:off x="-20320" y="-11245"/>
            <a:ext cx="11612880" cy="6585858"/>
          </a:xfrm>
          <a:prstGeom prst="rect">
            <a:avLst/>
          </a:prstGeom>
        </p:spPr>
      </p:pic>
      <p:sp>
        <p:nvSpPr>
          <p:cNvPr id="4" name="CuadroTexto 3">
            <a:extLst>
              <a:ext uri="{FF2B5EF4-FFF2-40B4-BE49-F238E27FC236}">
                <a16:creationId xmlns:a16="http://schemas.microsoft.com/office/drawing/2014/main" id="{223ABBC7-790B-215D-93D5-BBE31B8E55D0}"/>
              </a:ext>
            </a:extLst>
          </p:cNvPr>
          <p:cNvSpPr txBox="1"/>
          <p:nvPr/>
        </p:nvSpPr>
        <p:spPr>
          <a:xfrm>
            <a:off x="355626" y="1409940"/>
            <a:ext cx="11236934" cy="102120263"/>
          </a:xfrm>
          <a:prstGeom prst="rect">
            <a:avLst/>
          </a:prstGeom>
          <a:noFill/>
        </p:spPr>
        <p:txBody>
          <a:bodyPr wrap="square">
            <a:spAutoFit/>
          </a:bodyPr>
          <a:lstStyle/>
          <a:p>
            <a:r>
              <a:rPr lang="es-MX" sz="1700" dirty="0">
                <a:solidFill>
                  <a:schemeClr val="bg1"/>
                </a:solidFill>
              </a:rPr>
              <a:t>F)  Selección de redes</a:t>
            </a:r>
          </a:p>
          <a:p>
            <a:r>
              <a:rPr lang="es-MX" sz="1700" dirty="0">
                <a:solidFill>
                  <a:schemeClr val="bg1"/>
                </a:solidFill>
              </a:rPr>
              <a:t>•	LinkedIn → obligatorio para consultoría.</a:t>
            </a:r>
          </a:p>
          <a:p>
            <a:r>
              <a:rPr lang="es-MX" sz="1700" dirty="0">
                <a:solidFill>
                  <a:schemeClr val="bg1"/>
                </a:solidFill>
              </a:rPr>
              <a:t>•	Instagram → para explicar conceptos difíciles de forma fácil.</a:t>
            </a:r>
          </a:p>
          <a:p>
            <a:r>
              <a:rPr lang="es-MX" sz="1700" dirty="0">
                <a:solidFill>
                  <a:schemeClr val="bg1"/>
                </a:solidFill>
              </a:rPr>
              <a:t>•	YouTube / Shorts → para 1 minuto de “</a:t>
            </a:r>
            <a:r>
              <a:rPr lang="es-MX" sz="1700" dirty="0" err="1">
                <a:solidFill>
                  <a:schemeClr val="bg1"/>
                </a:solidFill>
              </a:rPr>
              <a:t>insights</a:t>
            </a:r>
            <a:r>
              <a:rPr lang="es-MX" sz="1700" dirty="0">
                <a:solidFill>
                  <a:schemeClr val="bg1"/>
                </a:solidFill>
              </a:rPr>
              <a:t>”.</a:t>
            </a:r>
          </a:p>
          <a:p>
            <a:r>
              <a:rPr lang="es-MX" sz="1700" dirty="0">
                <a:solidFill>
                  <a:schemeClr val="bg1"/>
                </a:solidFill>
              </a:rPr>
              <a:t>•	TikTok → solo si alguien joven lo puede manejar; no lo tomes tú.</a:t>
            </a:r>
          </a:p>
          <a:p>
            <a:r>
              <a:rPr lang="es-MX" sz="1700" dirty="0">
                <a:solidFill>
                  <a:schemeClr val="bg1"/>
                </a:solidFill>
              </a:rPr>
              <a:t>•	Página web → ficha técnica, institucional y casos.</a:t>
            </a:r>
          </a:p>
          <a:p>
            <a:r>
              <a:rPr lang="es-MX" sz="1700" dirty="0">
                <a:solidFill>
                  <a:schemeClr val="bg1"/>
                </a:solidFill>
              </a:rPr>
              <a:t>________________________________________F </a:t>
            </a:r>
          </a:p>
          <a:p>
            <a:r>
              <a:rPr lang="es-MX" sz="1700" dirty="0">
                <a:solidFill>
                  <a:schemeClr val="bg1"/>
                </a:solidFill>
              </a:rPr>
              <a:t>[Especulación] 3. Cómo integrar lo que reúnas (argentino, IA, análisis digital)</a:t>
            </a:r>
          </a:p>
          <a:p>
            <a:r>
              <a:rPr lang="es-MX" sz="1700" dirty="0">
                <a:solidFill>
                  <a:schemeClr val="bg1"/>
                </a:solidFill>
              </a:rPr>
              <a:t>Puedo ayudarte a:</a:t>
            </a:r>
          </a:p>
          <a:p>
            <a:r>
              <a:rPr lang="es-MX" sz="1700" dirty="0">
                <a:solidFill>
                  <a:schemeClr val="bg1"/>
                </a:solidFill>
              </a:rPr>
              <a:t>________________________________________</a:t>
            </a:r>
          </a:p>
          <a:p>
            <a:r>
              <a:rPr lang="es-MX" sz="1700" dirty="0">
                <a:solidFill>
                  <a:schemeClr val="bg1"/>
                </a:solidFill>
              </a:rPr>
              <a:t>[Especulación] 4. Reemplazos jóvenes progresivos</a:t>
            </a:r>
          </a:p>
          <a:p>
            <a:r>
              <a:rPr lang="es-MX" sz="1700" dirty="0">
                <a:solidFill>
                  <a:schemeClr val="bg1"/>
                </a:solidFill>
              </a:rPr>
              <a:t>Tu idea es estratégica:</a:t>
            </a:r>
          </a:p>
          <a:p>
            <a:r>
              <a:rPr lang="es-MX" sz="1700" dirty="0">
                <a:solidFill>
                  <a:schemeClr val="bg1"/>
                </a:solidFill>
              </a:rPr>
              <a:t>•	Tú te quedas como senior estratégico.</a:t>
            </a:r>
          </a:p>
          <a:p>
            <a:r>
              <a:rPr lang="es-MX" sz="1700" dirty="0">
                <a:solidFill>
                  <a:schemeClr val="bg1"/>
                </a:solidFill>
              </a:rPr>
              <a:t>•	Ellos toman la vocería y redes.</a:t>
            </a:r>
          </a:p>
          <a:p>
            <a:r>
              <a:rPr lang="es-MX" sz="1700" dirty="0">
                <a:solidFill>
                  <a:schemeClr val="bg1"/>
                </a:solidFill>
              </a:rPr>
              <a:t>•	Les das autonomía solo si la manejan bien.</a:t>
            </a:r>
          </a:p>
          <a:p>
            <a:r>
              <a:rPr lang="es-MX" sz="1700" dirty="0">
                <a:solidFill>
                  <a:schemeClr val="bg1"/>
                </a:solidFill>
              </a:rPr>
              <a:t>•	Boutique → poco personal → alta calidad → bajo desgaste.</a:t>
            </a:r>
          </a:p>
          <a:p>
            <a:r>
              <a:rPr lang="es-MX" sz="1700" dirty="0">
                <a:solidFill>
                  <a:schemeClr val="bg1"/>
                </a:solidFill>
              </a:rPr>
              <a:t>Eso es exactamente como se manejan los estudios boutique en Europa.</a:t>
            </a:r>
          </a:p>
          <a:p>
            <a:r>
              <a:rPr lang="es-MX" sz="1700" dirty="0">
                <a:solidFill>
                  <a:schemeClr val="bg1"/>
                </a:solidFill>
              </a:rPr>
              <a:t>________________________________________</a:t>
            </a:r>
          </a:p>
          <a:p>
            <a:r>
              <a:rPr lang="es-MX" sz="1700" dirty="0">
                <a:solidFill>
                  <a:schemeClr val="bg1"/>
                </a:solidFill>
              </a:rPr>
              <a:t>Si quieres, con lo que ya me dijiste, puedo preparar:</a:t>
            </a:r>
          </a:p>
          <a:p>
            <a:r>
              <a:rPr lang="es-MX" sz="1700" dirty="0">
                <a:solidFill>
                  <a:schemeClr val="bg1"/>
                </a:solidFill>
              </a:rPr>
              <a:t>✔ Un prediseño de posicionamiento definitivo</a:t>
            </a:r>
          </a:p>
          <a:p>
            <a:r>
              <a:rPr lang="es-MX" sz="1700" dirty="0">
                <a:solidFill>
                  <a:schemeClr val="bg1"/>
                </a:solidFill>
              </a:rPr>
              <a:t>✔ Un plan comercial multigeneracional</a:t>
            </a:r>
          </a:p>
          <a:p>
            <a:r>
              <a:rPr lang="es-MX" sz="1700" dirty="0">
                <a:solidFill>
                  <a:schemeClr val="bg1"/>
                </a:solidFill>
              </a:rPr>
              <a:t>✔ Un mapa de voceros</a:t>
            </a:r>
          </a:p>
          <a:p>
            <a:r>
              <a:rPr lang="es-MX" sz="1700" dirty="0">
                <a:solidFill>
                  <a:schemeClr val="bg1"/>
                </a:solidFill>
              </a:rPr>
              <a:t>✔ Una estructura boutique para que tú estés media jornada en unos años</a:t>
            </a:r>
          </a:p>
          <a:p>
            <a:r>
              <a:rPr lang="es-MX" sz="1700" dirty="0">
                <a:solidFill>
                  <a:schemeClr val="bg1"/>
                </a:solidFill>
              </a:rPr>
              <a:t>✔ Un plan de contenidos por redes (LinkedIn, Instagram, YouTube)</a:t>
            </a:r>
          </a:p>
          <a:p>
            <a:r>
              <a:rPr lang="es-MX" sz="1700" dirty="0">
                <a:solidFill>
                  <a:schemeClr val="bg1"/>
                </a:solidFill>
              </a:rPr>
              <a:t>Dime qué parte quieres que prepare primero.</a:t>
            </a:r>
          </a:p>
          <a:p>
            <a:r>
              <a:rPr lang="es-MX" sz="1700" dirty="0">
                <a:solidFill>
                  <a:schemeClr val="bg1"/>
                </a:solidFill>
              </a:rPr>
              <a:t>Dijiste:</a:t>
            </a:r>
          </a:p>
          <a:p>
            <a:r>
              <a:rPr lang="es-MX" sz="1700" dirty="0">
                <a:solidFill>
                  <a:schemeClr val="bg1"/>
                </a:solidFill>
              </a:rPr>
              <a:t>los seniors seriamos </a:t>
            </a:r>
            <a:r>
              <a:rPr lang="es-MX" sz="1700" dirty="0" err="1">
                <a:solidFill>
                  <a:schemeClr val="bg1"/>
                </a:solidFill>
              </a:rPr>
              <a:t>rafael</a:t>
            </a:r>
            <a:r>
              <a:rPr lang="es-MX" sz="1700" dirty="0">
                <a:solidFill>
                  <a:schemeClr val="bg1"/>
                </a:solidFill>
              </a:rPr>
              <a:t> </a:t>
            </a:r>
            <a:r>
              <a:rPr lang="es-MX" sz="1700" dirty="0" err="1">
                <a:solidFill>
                  <a:schemeClr val="bg1"/>
                </a:solidFill>
              </a:rPr>
              <a:t>soitl</a:t>
            </a:r>
            <a:r>
              <a:rPr lang="es-MX" sz="1700" dirty="0">
                <a:solidFill>
                  <a:schemeClr val="bg1"/>
                </a:solidFill>
              </a:rPr>
              <a:t>, </a:t>
            </a:r>
            <a:r>
              <a:rPr lang="es-MX" sz="1700" dirty="0" err="1">
                <a:solidFill>
                  <a:schemeClr val="bg1"/>
                </a:solidFill>
              </a:rPr>
              <a:t>guillermo</a:t>
            </a:r>
            <a:r>
              <a:rPr lang="es-MX" sz="1700" dirty="0">
                <a:solidFill>
                  <a:schemeClr val="bg1"/>
                </a:solidFill>
              </a:rPr>
              <a:t>, </a:t>
            </a:r>
            <a:r>
              <a:rPr lang="es-MX" sz="1700" dirty="0" err="1">
                <a:solidFill>
                  <a:schemeClr val="bg1"/>
                </a:solidFill>
              </a:rPr>
              <a:t>vacrlos</a:t>
            </a:r>
            <a:r>
              <a:rPr lang="es-MX" sz="1700" dirty="0">
                <a:solidFill>
                  <a:schemeClr val="bg1"/>
                </a:solidFill>
              </a:rPr>
              <a:t> </a:t>
            </a:r>
            <a:r>
              <a:rPr lang="es-MX" sz="1700" dirty="0" err="1">
                <a:solidFill>
                  <a:schemeClr val="bg1"/>
                </a:solidFill>
              </a:rPr>
              <a:t>vergara</a:t>
            </a:r>
            <a:r>
              <a:rPr lang="es-MX" sz="1700" dirty="0">
                <a:solidFill>
                  <a:schemeClr val="bg1"/>
                </a:solidFill>
              </a:rPr>
              <a:t> (64) y yo todos </a:t>
            </a:r>
            <a:r>
              <a:rPr lang="es-MX" sz="1700" dirty="0" err="1">
                <a:solidFill>
                  <a:schemeClr val="bg1"/>
                </a:solidFill>
              </a:rPr>
              <a:t>ma</a:t>
            </a:r>
            <a:r>
              <a:rPr lang="es-MX" sz="1700" dirty="0">
                <a:solidFill>
                  <a:schemeClr val="bg1"/>
                </a:solidFill>
              </a:rPr>
              <a:t> o menos en los 65, la </a:t>
            </a:r>
            <a:r>
              <a:rPr lang="es-MX" sz="1700" dirty="0" err="1">
                <a:solidFill>
                  <a:schemeClr val="bg1"/>
                </a:solidFill>
              </a:rPr>
              <a:t>intermwdia</a:t>
            </a:r>
            <a:r>
              <a:rPr lang="es-MX" sz="1700" dirty="0">
                <a:solidFill>
                  <a:schemeClr val="bg1"/>
                </a:solidFill>
              </a:rPr>
              <a:t> gente como pablo </a:t>
            </a:r>
            <a:r>
              <a:rPr lang="es-MX" sz="1700" dirty="0" err="1">
                <a:solidFill>
                  <a:schemeClr val="bg1"/>
                </a:solidFill>
              </a:rPr>
              <a:t>canobra</a:t>
            </a:r>
            <a:r>
              <a:rPr lang="es-MX" sz="1700" dirty="0">
                <a:solidFill>
                  <a:schemeClr val="bg1"/>
                </a:solidFill>
              </a:rPr>
              <a:t>, la adulta joven por ahora </a:t>
            </a:r>
            <a:r>
              <a:rPr lang="es-MX" sz="1700" dirty="0" err="1">
                <a:solidFill>
                  <a:schemeClr val="bg1"/>
                </a:solidFill>
              </a:rPr>
              <a:t>jose</a:t>
            </a:r>
            <a:r>
              <a:rPr lang="es-MX" sz="1700" dirty="0">
                <a:solidFill>
                  <a:schemeClr val="bg1"/>
                </a:solidFill>
              </a:rPr>
              <a:t>, y la joven por ahora </a:t>
            </a:r>
            <a:r>
              <a:rPr lang="es-MX" sz="1700" dirty="0" err="1">
                <a:solidFill>
                  <a:schemeClr val="bg1"/>
                </a:solidFill>
              </a:rPr>
              <a:t>claus</a:t>
            </a:r>
            <a:r>
              <a:rPr lang="es-MX" sz="1700" dirty="0">
                <a:solidFill>
                  <a:schemeClr val="bg1"/>
                </a:solidFill>
              </a:rPr>
              <a:t>. El ideal es que </a:t>
            </a:r>
            <a:r>
              <a:rPr lang="es-MX" sz="1700" dirty="0" err="1">
                <a:solidFill>
                  <a:schemeClr val="bg1"/>
                </a:solidFill>
              </a:rPr>
              <a:t>comom</a:t>
            </a:r>
            <a:r>
              <a:rPr lang="es-MX" sz="1700" dirty="0">
                <a:solidFill>
                  <a:schemeClr val="bg1"/>
                </a:solidFill>
              </a:rPr>
              <a:t> estamos partiendo el consultor que haga esto sea un </a:t>
            </a:r>
            <a:r>
              <a:rPr lang="es-MX" sz="1700" dirty="0" err="1">
                <a:solidFill>
                  <a:schemeClr val="bg1"/>
                </a:solidFill>
              </a:rPr>
              <a:t>partener</a:t>
            </a:r>
            <a:r>
              <a:rPr lang="es-MX" sz="1700" dirty="0">
                <a:solidFill>
                  <a:schemeClr val="bg1"/>
                </a:solidFill>
              </a:rPr>
              <a:t> quesea parte del producto y no tener que pagarle mucho, que esa su rol interno permanente y a </a:t>
            </a:r>
            <a:r>
              <a:rPr lang="es-MX" sz="1700" dirty="0" err="1">
                <a:solidFill>
                  <a:schemeClr val="bg1"/>
                </a:solidFill>
              </a:rPr>
              <a:t>lavez</a:t>
            </a:r>
            <a:r>
              <a:rPr lang="es-MX" sz="1700" dirty="0">
                <a:solidFill>
                  <a:schemeClr val="bg1"/>
                </a:solidFill>
              </a:rPr>
              <a:t> para </a:t>
            </a:r>
            <a:r>
              <a:rPr lang="es-MX" sz="1700" dirty="0" err="1">
                <a:solidFill>
                  <a:schemeClr val="bg1"/>
                </a:solidFill>
              </a:rPr>
              <a:t>verder</a:t>
            </a:r>
            <a:r>
              <a:rPr lang="es-MX" sz="1700" dirty="0">
                <a:solidFill>
                  <a:schemeClr val="bg1"/>
                </a:solidFill>
              </a:rPr>
              <a:t> hacia afuera y en ese rol </a:t>
            </a:r>
            <a:r>
              <a:rPr lang="es-MX" sz="1700" dirty="0" err="1">
                <a:solidFill>
                  <a:schemeClr val="bg1"/>
                </a:solidFill>
              </a:rPr>
              <a:t>hayq</a:t>
            </a:r>
            <a:r>
              <a:rPr lang="es-MX" sz="1700" dirty="0">
                <a:solidFill>
                  <a:schemeClr val="bg1"/>
                </a:solidFill>
              </a:rPr>
              <a:t> </a:t>
            </a:r>
            <a:r>
              <a:rPr lang="es-MX" sz="1700" dirty="0" err="1">
                <a:solidFill>
                  <a:schemeClr val="bg1"/>
                </a:solidFill>
              </a:rPr>
              <a:t>ue</a:t>
            </a:r>
            <a:r>
              <a:rPr lang="es-MX" sz="1700" dirty="0">
                <a:solidFill>
                  <a:schemeClr val="bg1"/>
                </a:solidFill>
              </a:rPr>
              <a:t> </a:t>
            </a:r>
            <a:r>
              <a:rPr lang="es-MX" sz="1700" dirty="0" err="1">
                <a:solidFill>
                  <a:schemeClr val="bg1"/>
                </a:solidFill>
              </a:rPr>
              <a:t>avaular</a:t>
            </a:r>
            <a:r>
              <a:rPr lang="es-MX" sz="1700" dirty="0">
                <a:solidFill>
                  <a:schemeClr val="bg1"/>
                </a:solidFill>
              </a:rPr>
              <a:t> al argentino que le encanto lo que </a:t>
            </a:r>
            <a:r>
              <a:rPr lang="es-MX" sz="1700" dirty="0" err="1">
                <a:solidFill>
                  <a:schemeClr val="bg1"/>
                </a:solidFill>
              </a:rPr>
              <a:t>haemos</a:t>
            </a:r>
            <a:r>
              <a:rPr lang="es-MX" sz="1700" dirty="0">
                <a:solidFill>
                  <a:schemeClr val="bg1"/>
                </a:solidFill>
              </a:rPr>
              <a:t> Ulises </a:t>
            </a:r>
            <a:r>
              <a:rPr lang="es-MX" sz="1700" dirty="0" err="1">
                <a:solidFill>
                  <a:schemeClr val="bg1"/>
                </a:solidFill>
              </a:rPr>
              <a:t>calblallero</a:t>
            </a:r>
            <a:r>
              <a:rPr lang="es-MX" sz="1700" dirty="0">
                <a:solidFill>
                  <a:schemeClr val="bg1"/>
                </a:solidFill>
              </a:rPr>
              <a:t> con nombre de marketing </a:t>
            </a:r>
            <a:r>
              <a:rPr lang="es-MX" sz="1700" dirty="0" err="1">
                <a:solidFill>
                  <a:schemeClr val="bg1"/>
                </a:solidFill>
              </a:rPr>
              <a:t>comodin</a:t>
            </a:r>
            <a:r>
              <a:rPr lang="es-MX" sz="1700" dirty="0">
                <a:solidFill>
                  <a:schemeClr val="bg1"/>
                </a:solidFill>
              </a:rPr>
              <a:t> digital. Entonces una mirada externa </a:t>
            </a:r>
            <a:r>
              <a:rPr lang="es-MX" sz="1700" dirty="0" err="1">
                <a:solidFill>
                  <a:schemeClr val="bg1"/>
                </a:solidFill>
              </a:rPr>
              <a:t>deberia</a:t>
            </a:r>
            <a:r>
              <a:rPr lang="es-MX" sz="1700" dirty="0">
                <a:solidFill>
                  <a:schemeClr val="bg1"/>
                </a:solidFill>
              </a:rPr>
              <a:t> ver las huelas digitales y buscar los complementos en las partes que pueden s}</a:t>
            </a:r>
            <a:r>
              <a:rPr lang="es-MX" sz="1700" dirty="0" err="1">
                <a:solidFill>
                  <a:schemeClr val="bg1"/>
                </a:solidFill>
              </a:rPr>
              <a:t>esgtar</a:t>
            </a:r>
            <a:r>
              <a:rPr lang="es-MX" sz="1700" dirty="0">
                <a:solidFill>
                  <a:schemeClr val="bg1"/>
                </a:solidFill>
              </a:rPr>
              <a:t> </a:t>
            </a:r>
            <a:r>
              <a:rPr lang="es-MX" sz="1700" dirty="0" err="1">
                <a:solidFill>
                  <a:schemeClr val="bg1"/>
                </a:solidFill>
              </a:rPr>
              <a:t>debiles</a:t>
            </a:r>
            <a:r>
              <a:rPr lang="es-MX" sz="1700" dirty="0">
                <a:solidFill>
                  <a:schemeClr val="bg1"/>
                </a:solidFill>
              </a:rPr>
              <a:t> </a:t>
            </a:r>
          </a:p>
          <a:p>
            <a:r>
              <a:rPr lang="es-MX" sz="1700" dirty="0" err="1">
                <a:solidFill>
                  <a:schemeClr val="bg1"/>
                </a:solidFill>
              </a:rPr>
              <a:t>ChatGPT</a:t>
            </a:r>
            <a:r>
              <a:rPr lang="es-MX" sz="1700" dirty="0">
                <a:solidFill>
                  <a:schemeClr val="bg1"/>
                </a:solidFill>
              </a:rPr>
              <a:t> dijo:</a:t>
            </a:r>
          </a:p>
          <a:p>
            <a:r>
              <a:rPr lang="es-MX" sz="1700" dirty="0">
                <a:solidFill>
                  <a:schemeClr val="bg1"/>
                </a:solidFill>
              </a:rPr>
              <a:t>[No verificado] Toda la respuesta es especulativa y se basa solo en lo que tú señalas.</a:t>
            </a:r>
          </a:p>
          <a:p>
            <a:r>
              <a:rPr lang="es-MX" sz="1700" dirty="0">
                <a:solidFill>
                  <a:schemeClr val="bg1"/>
                </a:solidFill>
              </a:rPr>
              <a:t>No tengo acceso a huellas digitales reales ni a información externa verificable.</a:t>
            </a:r>
          </a:p>
          <a:p>
            <a:r>
              <a:rPr lang="es-MX" sz="1700" dirty="0">
                <a:solidFill>
                  <a:schemeClr val="bg1"/>
                </a:solidFill>
              </a:rPr>
              <a:t>________________________________________</a:t>
            </a:r>
          </a:p>
          <a:p>
            <a:r>
              <a:rPr lang="es-MX" sz="1700" dirty="0">
                <a:solidFill>
                  <a:schemeClr val="bg1"/>
                </a:solidFill>
              </a:rPr>
              <a:t>[Especulación] 1. Estructura generacional que describes</a:t>
            </a:r>
          </a:p>
          <a:p>
            <a:r>
              <a:rPr lang="es-MX" sz="1700" dirty="0">
                <a:solidFill>
                  <a:schemeClr val="bg1"/>
                </a:solidFill>
              </a:rPr>
              <a:t>Tu clasificación generacional está muy clara:</a:t>
            </a:r>
          </a:p>
          <a:p>
            <a:r>
              <a:rPr lang="es-MX" sz="1700" dirty="0">
                <a:solidFill>
                  <a:schemeClr val="bg1"/>
                </a:solidFill>
              </a:rPr>
              <a:t>Seniors (~65 años)</a:t>
            </a:r>
          </a:p>
          <a:p>
            <a:r>
              <a:rPr lang="es-MX" sz="1700" dirty="0">
                <a:solidFill>
                  <a:schemeClr val="bg1"/>
                </a:solidFill>
              </a:rPr>
              <a:t>•	Tú</a:t>
            </a:r>
          </a:p>
          <a:p>
            <a:r>
              <a:rPr lang="es-MX" sz="1700" dirty="0">
                <a:solidFill>
                  <a:schemeClr val="bg1"/>
                </a:solidFill>
              </a:rPr>
              <a:t>•	Rafael Sotil</a:t>
            </a:r>
          </a:p>
          <a:p>
            <a:r>
              <a:rPr lang="es-MX" sz="1700" dirty="0">
                <a:solidFill>
                  <a:schemeClr val="bg1"/>
                </a:solidFill>
              </a:rPr>
              <a:t>•	Guillermo</a:t>
            </a:r>
          </a:p>
          <a:p>
            <a:r>
              <a:rPr lang="es-MX" sz="1700" dirty="0">
                <a:solidFill>
                  <a:schemeClr val="bg1"/>
                </a:solidFill>
              </a:rPr>
              <a:t>•	Carlos Vergara (64)</a:t>
            </a:r>
          </a:p>
          <a:p>
            <a:r>
              <a:rPr lang="es-MX" sz="1700" dirty="0">
                <a:solidFill>
                  <a:schemeClr val="bg1"/>
                </a:solidFill>
              </a:rPr>
              <a:t>Rol natural:</a:t>
            </a:r>
          </a:p>
          <a:p>
            <a:r>
              <a:rPr lang="es-MX" sz="1700" dirty="0">
                <a:solidFill>
                  <a:schemeClr val="bg1"/>
                </a:solidFill>
              </a:rPr>
              <a:t>•	reputación</a:t>
            </a:r>
          </a:p>
          <a:p>
            <a:r>
              <a:rPr lang="es-MX" sz="1700" dirty="0">
                <a:solidFill>
                  <a:schemeClr val="bg1"/>
                </a:solidFill>
              </a:rPr>
              <a:t>•	definiciones estratégicas</a:t>
            </a:r>
          </a:p>
          <a:p>
            <a:r>
              <a:rPr lang="es-MX" sz="1700" dirty="0">
                <a:solidFill>
                  <a:schemeClr val="bg1"/>
                </a:solidFill>
              </a:rPr>
              <a:t>•	garantías técnicas (etiqueto “garantías” como fuente obligatoria)</a:t>
            </a:r>
          </a:p>
          <a:p>
            <a:r>
              <a:rPr lang="es-MX" sz="1700" dirty="0">
                <a:solidFill>
                  <a:schemeClr val="bg1"/>
                </a:solidFill>
              </a:rPr>
              <a:t>•	redes históricas</a:t>
            </a:r>
          </a:p>
          <a:p>
            <a:r>
              <a:rPr lang="es-MX" sz="1700" dirty="0">
                <a:solidFill>
                  <a:schemeClr val="bg1"/>
                </a:solidFill>
              </a:rPr>
              <a:t>•	validación de entregables</a:t>
            </a:r>
          </a:p>
          <a:p>
            <a:r>
              <a:rPr lang="es-MX" sz="1700" dirty="0">
                <a:solidFill>
                  <a:schemeClr val="bg1"/>
                </a:solidFill>
              </a:rPr>
              <a:t>Intermedia (45–60)</a:t>
            </a:r>
          </a:p>
          <a:p>
            <a:r>
              <a:rPr lang="es-MX" sz="1700" dirty="0">
                <a:solidFill>
                  <a:schemeClr val="bg1"/>
                </a:solidFill>
              </a:rPr>
              <a:t>•	Pablo Canobra</a:t>
            </a:r>
          </a:p>
          <a:p>
            <a:r>
              <a:rPr lang="es-MX" sz="1700" dirty="0">
                <a:solidFill>
                  <a:schemeClr val="bg1"/>
                </a:solidFill>
              </a:rPr>
              <a:t>Rol natural:</a:t>
            </a:r>
          </a:p>
          <a:p>
            <a:r>
              <a:rPr lang="es-MX" sz="1700" dirty="0">
                <a:solidFill>
                  <a:schemeClr val="bg1"/>
                </a:solidFill>
              </a:rPr>
              <a:t>•	puente entre seniors y jóvenes</a:t>
            </a:r>
          </a:p>
          <a:p>
            <a:r>
              <a:rPr lang="es-MX" sz="1700" dirty="0">
                <a:solidFill>
                  <a:schemeClr val="bg1"/>
                </a:solidFill>
              </a:rPr>
              <a:t>•	gestión operativa</a:t>
            </a:r>
          </a:p>
          <a:p>
            <a:r>
              <a:rPr lang="es-MX" sz="1700" dirty="0">
                <a:solidFill>
                  <a:schemeClr val="bg1"/>
                </a:solidFill>
              </a:rPr>
              <a:t>•	consolidar clientes actuales</a:t>
            </a:r>
          </a:p>
          <a:p>
            <a:r>
              <a:rPr lang="es-MX" sz="1700" dirty="0">
                <a:solidFill>
                  <a:schemeClr val="bg1"/>
                </a:solidFill>
              </a:rPr>
              <a:t>•	vocería técnica moderada</a:t>
            </a:r>
          </a:p>
          <a:p>
            <a:r>
              <a:rPr lang="es-MX" sz="1700" dirty="0">
                <a:solidFill>
                  <a:schemeClr val="bg1"/>
                </a:solidFill>
              </a:rPr>
              <a:t>Adulta joven (30–45)</a:t>
            </a:r>
          </a:p>
          <a:p>
            <a:r>
              <a:rPr lang="es-MX" sz="1700" dirty="0">
                <a:solidFill>
                  <a:schemeClr val="bg1"/>
                </a:solidFill>
              </a:rPr>
              <a:t>•	José</a:t>
            </a:r>
          </a:p>
          <a:p>
            <a:r>
              <a:rPr lang="es-MX" sz="1700" dirty="0">
                <a:solidFill>
                  <a:schemeClr val="bg1"/>
                </a:solidFill>
              </a:rPr>
              <a:t>Rol natural:</a:t>
            </a:r>
          </a:p>
          <a:p>
            <a:r>
              <a:rPr lang="es-MX" sz="1700" dirty="0">
                <a:solidFill>
                  <a:schemeClr val="bg1"/>
                </a:solidFill>
              </a:rPr>
              <a:t>•	vocero digital</a:t>
            </a:r>
          </a:p>
          <a:p>
            <a:r>
              <a:rPr lang="es-MX" sz="1700" dirty="0">
                <a:solidFill>
                  <a:schemeClr val="bg1"/>
                </a:solidFill>
              </a:rPr>
              <a:t>•	redes nuevas</a:t>
            </a:r>
          </a:p>
          <a:p>
            <a:r>
              <a:rPr lang="es-MX" sz="1700" dirty="0">
                <a:solidFill>
                  <a:schemeClr val="bg1"/>
                </a:solidFill>
              </a:rPr>
              <a:t>•	lenguaje moderno (IA, ESG, data, experiencia usuaria)</a:t>
            </a:r>
          </a:p>
          <a:p>
            <a:r>
              <a:rPr lang="es-MX" sz="1700" dirty="0">
                <a:solidFill>
                  <a:schemeClr val="bg1"/>
                </a:solidFill>
              </a:rPr>
              <a:t>•	contenidos cortos (LinkedIn / Instagram)</a:t>
            </a:r>
          </a:p>
          <a:p>
            <a:r>
              <a:rPr lang="es-MX" sz="1700" dirty="0">
                <a:solidFill>
                  <a:schemeClr val="bg1"/>
                </a:solidFill>
              </a:rPr>
              <a:t>Joven (25–35)</a:t>
            </a:r>
          </a:p>
          <a:p>
            <a:r>
              <a:rPr lang="es-MX" sz="1700" dirty="0">
                <a:solidFill>
                  <a:schemeClr val="bg1"/>
                </a:solidFill>
              </a:rPr>
              <a:t>•	Claus</a:t>
            </a:r>
          </a:p>
          <a:p>
            <a:r>
              <a:rPr lang="es-MX" sz="1700" dirty="0">
                <a:solidFill>
                  <a:schemeClr val="bg1"/>
                </a:solidFill>
              </a:rPr>
              <a:t>Rol natural:</a:t>
            </a:r>
          </a:p>
          <a:p>
            <a:r>
              <a:rPr lang="es-MX" sz="1700" dirty="0">
                <a:solidFill>
                  <a:schemeClr val="bg1"/>
                </a:solidFill>
              </a:rPr>
              <a:t>•	dinamismo, contenidos frescos</a:t>
            </a:r>
          </a:p>
          <a:p>
            <a:r>
              <a:rPr lang="es-MX" sz="1700" dirty="0">
                <a:solidFill>
                  <a:schemeClr val="bg1"/>
                </a:solidFill>
              </a:rPr>
              <a:t>•	</a:t>
            </a:r>
            <a:r>
              <a:rPr lang="es-MX" sz="1700" dirty="0" err="1">
                <a:solidFill>
                  <a:schemeClr val="bg1"/>
                </a:solidFill>
              </a:rPr>
              <a:t>reels</a:t>
            </a:r>
            <a:r>
              <a:rPr lang="es-MX" sz="1700" dirty="0">
                <a:solidFill>
                  <a:schemeClr val="bg1"/>
                </a:solidFill>
              </a:rPr>
              <a:t>, shorts, branding moderno</a:t>
            </a:r>
          </a:p>
          <a:p>
            <a:r>
              <a:rPr lang="es-MX" sz="1700" dirty="0">
                <a:solidFill>
                  <a:schemeClr val="bg1"/>
                </a:solidFill>
              </a:rPr>
              <a:t>•	apoyo digital comunicacional</a:t>
            </a:r>
          </a:p>
          <a:p>
            <a:r>
              <a:rPr lang="es-MX" sz="1700" dirty="0">
                <a:solidFill>
                  <a:schemeClr val="bg1"/>
                </a:solidFill>
              </a:rPr>
              <a:t>Este equilibrio es muy bueno para una firma boutique porque asegura continuidad generacional sin engordar estructura.</a:t>
            </a:r>
          </a:p>
          <a:p>
            <a:r>
              <a:rPr lang="es-MX" sz="1700" dirty="0">
                <a:solidFill>
                  <a:schemeClr val="bg1"/>
                </a:solidFill>
              </a:rPr>
              <a:t>________________________________________</a:t>
            </a:r>
          </a:p>
          <a:p>
            <a:r>
              <a:rPr lang="es-MX" sz="1700" dirty="0">
                <a:solidFill>
                  <a:schemeClr val="bg1"/>
                </a:solidFill>
              </a:rPr>
              <a:t>[Especulación] 2. La idea de que “el consultor que arme esto sea </a:t>
            </a:r>
            <a:r>
              <a:rPr lang="es-MX" sz="1700" dirty="0" err="1">
                <a:solidFill>
                  <a:schemeClr val="bg1"/>
                </a:solidFill>
              </a:rPr>
              <a:t>partner</a:t>
            </a:r>
            <a:r>
              <a:rPr lang="es-MX" sz="1700" dirty="0">
                <a:solidFill>
                  <a:schemeClr val="bg1"/>
                </a:solidFill>
              </a:rPr>
              <a:t>” es CORRECTA</a:t>
            </a:r>
          </a:p>
          <a:p>
            <a:r>
              <a:rPr lang="es-MX" sz="1700" dirty="0">
                <a:solidFill>
                  <a:schemeClr val="bg1"/>
                </a:solidFill>
              </a:rPr>
              <a:t>Tu lógica es impecable:</a:t>
            </a:r>
          </a:p>
          <a:p>
            <a:r>
              <a:rPr lang="es-MX" sz="1700" dirty="0">
                <a:solidFill>
                  <a:schemeClr val="bg1"/>
                </a:solidFill>
              </a:rPr>
              <a:t>•	No quieren pagar caro un proyecto de posicionamiento.</a:t>
            </a:r>
          </a:p>
          <a:p>
            <a:r>
              <a:rPr lang="es-MX" sz="1700" dirty="0">
                <a:solidFill>
                  <a:schemeClr val="bg1"/>
                </a:solidFill>
              </a:rPr>
              <a:t>•	No necesitan solo un diseñador o consultor: necesitan alguien que se integre como parte del producto, no solo un proveedor.</a:t>
            </a:r>
          </a:p>
          <a:p>
            <a:r>
              <a:rPr lang="es-MX" sz="1700" dirty="0">
                <a:solidFill>
                  <a:schemeClr val="bg1"/>
                </a:solidFill>
              </a:rPr>
              <a:t>•	Ese </a:t>
            </a:r>
            <a:r>
              <a:rPr lang="es-MX" sz="1700" dirty="0" err="1">
                <a:solidFill>
                  <a:schemeClr val="bg1"/>
                </a:solidFill>
              </a:rPr>
              <a:t>partner</a:t>
            </a:r>
            <a:r>
              <a:rPr lang="es-MX" sz="1700" dirty="0">
                <a:solidFill>
                  <a:schemeClr val="bg1"/>
                </a:solidFill>
              </a:rPr>
              <a:t> debe:</a:t>
            </a:r>
          </a:p>
          <a:p>
            <a:r>
              <a:rPr lang="es-MX" sz="1700" dirty="0">
                <a:solidFill>
                  <a:schemeClr val="bg1"/>
                </a:solidFill>
              </a:rPr>
              <a:t>o	ver huellas digitales</a:t>
            </a:r>
          </a:p>
          <a:p>
            <a:r>
              <a:rPr lang="es-MX" sz="1700" dirty="0">
                <a:solidFill>
                  <a:schemeClr val="bg1"/>
                </a:solidFill>
              </a:rPr>
              <a:t>o	detectar brechas</a:t>
            </a:r>
          </a:p>
          <a:p>
            <a:r>
              <a:rPr lang="es-MX" sz="1700" dirty="0">
                <a:solidFill>
                  <a:schemeClr val="bg1"/>
                </a:solidFill>
              </a:rPr>
              <a:t>o	proponer marca</a:t>
            </a:r>
          </a:p>
          <a:p>
            <a:r>
              <a:rPr lang="es-MX" sz="1700" dirty="0">
                <a:solidFill>
                  <a:schemeClr val="bg1"/>
                </a:solidFill>
              </a:rPr>
              <a:t>o	armar posicionamiento</a:t>
            </a:r>
          </a:p>
          <a:p>
            <a:r>
              <a:rPr lang="es-MX" sz="1700" dirty="0">
                <a:solidFill>
                  <a:schemeClr val="bg1"/>
                </a:solidFill>
              </a:rPr>
              <a:t>o	desarrollar contenido</a:t>
            </a:r>
          </a:p>
          <a:p>
            <a:r>
              <a:rPr lang="es-MX" sz="1700" dirty="0">
                <a:solidFill>
                  <a:schemeClr val="bg1"/>
                </a:solidFill>
              </a:rPr>
              <a:t>o	impulsar redes</a:t>
            </a:r>
          </a:p>
          <a:p>
            <a:r>
              <a:rPr lang="es-MX" sz="1700" dirty="0">
                <a:solidFill>
                  <a:schemeClr val="bg1"/>
                </a:solidFill>
              </a:rPr>
              <a:t>o	ser vocero joven o intermedio</a:t>
            </a:r>
          </a:p>
          <a:p>
            <a:r>
              <a:rPr lang="es-MX" sz="1700" dirty="0">
                <a:solidFill>
                  <a:schemeClr val="bg1"/>
                </a:solidFill>
              </a:rPr>
              <a:t>o	abrir puertas nuevas</a:t>
            </a:r>
          </a:p>
          <a:p>
            <a:r>
              <a:rPr lang="es-MX" sz="1700" dirty="0">
                <a:solidFill>
                  <a:schemeClr val="bg1"/>
                </a:solidFill>
              </a:rPr>
              <a:t>Tu estructura adhocrática solo funciona si este consultor es parte del sistema, no externo.</a:t>
            </a:r>
          </a:p>
          <a:p>
            <a:r>
              <a:rPr lang="es-MX" sz="1700" dirty="0">
                <a:solidFill>
                  <a:schemeClr val="bg1"/>
                </a:solidFill>
              </a:rPr>
              <a:t>Por eso Ulises Caballero (argentino) es relevante:</a:t>
            </a:r>
          </a:p>
          <a:p>
            <a:r>
              <a:rPr lang="es-MX" sz="1700" dirty="0">
                <a:solidFill>
                  <a:schemeClr val="bg1"/>
                </a:solidFill>
              </a:rPr>
              <a:t>si tiene talento digital, marketing, y le apasiona lo que hacen, puede ser parte del “nuevo anillo”.</a:t>
            </a:r>
          </a:p>
          <a:p>
            <a:r>
              <a:rPr lang="es-MX" sz="1700" dirty="0">
                <a:solidFill>
                  <a:schemeClr val="bg1"/>
                </a:solidFill>
              </a:rPr>
              <a:t>________________________________________</a:t>
            </a:r>
          </a:p>
          <a:p>
            <a:r>
              <a:rPr lang="es-MX" sz="1700" dirty="0">
                <a:solidFill>
                  <a:schemeClr val="bg1"/>
                </a:solidFill>
              </a:rPr>
              <a:t>[Especulación] 3. ¿Qué tendría que hacer este </a:t>
            </a:r>
            <a:r>
              <a:rPr lang="es-MX" sz="1700" dirty="0" err="1">
                <a:solidFill>
                  <a:schemeClr val="bg1"/>
                </a:solidFill>
              </a:rPr>
              <a:t>partner</a:t>
            </a:r>
            <a:r>
              <a:rPr lang="es-MX" sz="1700" dirty="0">
                <a:solidFill>
                  <a:schemeClr val="bg1"/>
                </a:solidFill>
              </a:rPr>
              <a:t> digital/marketing dentro de la firma?</a:t>
            </a:r>
          </a:p>
          <a:p>
            <a:r>
              <a:rPr lang="es-MX" sz="1700" dirty="0">
                <a:solidFill>
                  <a:schemeClr val="bg1"/>
                </a:solidFill>
              </a:rPr>
              <a:t>Esto define si Ulises u otro calzan.</a:t>
            </a:r>
          </a:p>
          <a:p>
            <a:r>
              <a:rPr lang="es-MX" sz="1700" dirty="0">
                <a:solidFill>
                  <a:schemeClr val="bg1"/>
                </a:solidFill>
              </a:rPr>
              <a:t>Rol 1 — Ver huella digital completa de ustedes</a:t>
            </a:r>
          </a:p>
          <a:p>
            <a:r>
              <a:rPr lang="es-MX" sz="1700" dirty="0">
                <a:solidFill>
                  <a:schemeClr val="bg1"/>
                </a:solidFill>
              </a:rPr>
              <a:t>•	qué aparece asociado a sus nombres</a:t>
            </a:r>
          </a:p>
          <a:p>
            <a:r>
              <a:rPr lang="es-MX" sz="1700" dirty="0">
                <a:solidFill>
                  <a:schemeClr val="bg1"/>
                </a:solidFill>
              </a:rPr>
              <a:t>•	cómo está posicionada la firma</a:t>
            </a:r>
          </a:p>
          <a:p>
            <a:r>
              <a:rPr lang="es-MX" sz="1700" dirty="0">
                <a:solidFill>
                  <a:schemeClr val="bg1"/>
                </a:solidFill>
              </a:rPr>
              <a:t>•	qué se percibe como </a:t>
            </a:r>
            <a:r>
              <a:rPr lang="es-MX" sz="1700" dirty="0" err="1">
                <a:solidFill>
                  <a:schemeClr val="bg1"/>
                </a:solidFill>
              </a:rPr>
              <a:t>expertise</a:t>
            </a:r>
            <a:r>
              <a:rPr lang="es-MX" sz="1700" dirty="0">
                <a:solidFill>
                  <a:schemeClr val="bg1"/>
                </a:solidFill>
              </a:rPr>
              <a:t> principal</a:t>
            </a:r>
          </a:p>
          <a:p>
            <a:r>
              <a:rPr lang="es-MX" sz="1700" dirty="0">
                <a:solidFill>
                  <a:schemeClr val="bg1"/>
                </a:solidFill>
              </a:rPr>
              <a:t>•	qué brechas comerciales hay</a:t>
            </a:r>
          </a:p>
          <a:p>
            <a:r>
              <a:rPr lang="es-MX" sz="1700" dirty="0">
                <a:solidFill>
                  <a:schemeClr val="bg1"/>
                </a:solidFill>
              </a:rPr>
              <a:t>Rol 2 — Diseñar un sistema comercial multigeneracional</a:t>
            </a:r>
          </a:p>
          <a:p>
            <a:r>
              <a:rPr lang="es-MX" sz="1700" dirty="0">
                <a:solidFill>
                  <a:schemeClr val="bg1"/>
                </a:solidFill>
              </a:rPr>
              <a:t>Que combine:</a:t>
            </a:r>
          </a:p>
          <a:p>
            <a:r>
              <a:rPr lang="es-MX" sz="1700" dirty="0">
                <a:solidFill>
                  <a:schemeClr val="bg1"/>
                </a:solidFill>
              </a:rPr>
              <a:t>•	reputación senior</a:t>
            </a:r>
          </a:p>
          <a:p>
            <a:r>
              <a:rPr lang="es-MX" sz="1700" dirty="0">
                <a:solidFill>
                  <a:schemeClr val="bg1"/>
                </a:solidFill>
              </a:rPr>
              <a:t>•	conexión intermedia</a:t>
            </a:r>
          </a:p>
          <a:p>
            <a:r>
              <a:rPr lang="es-MX" sz="1700" dirty="0">
                <a:solidFill>
                  <a:schemeClr val="bg1"/>
                </a:solidFill>
              </a:rPr>
              <a:t>•	visibilidad joven</a:t>
            </a:r>
          </a:p>
          <a:p>
            <a:r>
              <a:rPr lang="es-MX" sz="1700" dirty="0">
                <a:solidFill>
                  <a:schemeClr val="bg1"/>
                </a:solidFill>
              </a:rPr>
              <a:t>•	dinamismo joven-adulto</a:t>
            </a:r>
          </a:p>
          <a:p>
            <a:r>
              <a:rPr lang="es-MX" sz="1700" dirty="0">
                <a:solidFill>
                  <a:schemeClr val="bg1"/>
                </a:solidFill>
              </a:rPr>
              <a:t>Rol 3 — Construir marca y narrativa</a:t>
            </a:r>
          </a:p>
          <a:p>
            <a:r>
              <a:rPr lang="es-MX" sz="1700" dirty="0">
                <a:solidFill>
                  <a:schemeClr val="bg1"/>
                </a:solidFill>
              </a:rPr>
              <a:t>Que explique quiénes son, qué hacen y cómo lo hacen, sin inflar estructura.</a:t>
            </a:r>
          </a:p>
          <a:p>
            <a:r>
              <a:rPr lang="es-MX" sz="1700" dirty="0">
                <a:solidFill>
                  <a:schemeClr val="bg1"/>
                </a:solidFill>
              </a:rPr>
              <a:t>Rol 4 — Crear contenido constante (con muy pocas horas de ustedes)</a:t>
            </a:r>
          </a:p>
          <a:p>
            <a:r>
              <a:rPr lang="es-MX" sz="1700" dirty="0">
                <a:solidFill>
                  <a:schemeClr val="bg1"/>
                </a:solidFill>
              </a:rPr>
              <a:t>•	LinkedIn para credibilidad</a:t>
            </a:r>
          </a:p>
          <a:p>
            <a:r>
              <a:rPr lang="es-MX" sz="1700" dirty="0">
                <a:solidFill>
                  <a:schemeClr val="bg1"/>
                </a:solidFill>
              </a:rPr>
              <a:t>•	Instagram para difusión ligera</a:t>
            </a:r>
          </a:p>
          <a:p>
            <a:r>
              <a:rPr lang="es-MX" sz="1700" dirty="0">
                <a:solidFill>
                  <a:schemeClr val="bg1"/>
                </a:solidFill>
              </a:rPr>
              <a:t>•	Videos cortos (Claus + José)</a:t>
            </a:r>
          </a:p>
          <a:p>
            <a:r>
              <a:rPr lang="es-MX" sz="1700" dirty="0">
                <a:solidFill>
                  <a:schemeClr val="bg1"/>
                </a:solidFill>
              </a:rPr>
              <a:t>•	Sitio web minimalista para fichas técnicas</a:t>
            </a:r>
          </a:p>
          <a:p>
            <a:r>
              <a:rPr lang="es-MX" sz="1700" dirty="0">
                <a:solidFill>
                  <a:schemeClr val="bg1"/>
                </a:solidFill>
              </a:rPr>
              <a:t>Rol 5 — Ser vocero y aliado comercial</a:t>
            </a:r>
          </a:p>
          <a:p>
            <a:r>
              <a:rPr lang="es-MX" sz="1700" dirty="0">
                <a:solidFill>
                  <a:schemeClr val="bg1"/>
                </a:solidFill>
              </a:rPr>
              <a:t>Es decir, parte del equipo, no proveedor puntual.</a:t>
            </a:r>
          </a:p>
          <a:p>
            <a:r>
              <a:rPr lang="es-MX" sz="1700" dirty="0">
                <a:solidFill>
                  <a:schemeClr val="bg1"/>
                </a:solidFill>
              </a:rPr>
              <a:t>________________________________________</a:t>
            </a:r>
          </a:p>
          <a:p>
            <a:r>
              <a:rPr lang="es-MX" sz="1700" dirty="0">
                <a:solidFill>
                  <a:schemeClr val="bg1"/>
                </a:solidFill>
              </a:rPr>
              <a:t>[Especulación] 4. Cómo evaluar si Ulises Caballero encaja</a:t>
            </a:r>
          </a:p>
          <a:p>
            <a:r>
              <a:rPr lang="es-MX" sz="1700" dirty="0">
                <a:solidFill>
                  <a:schemeClr val="bg1"/>
                </a:solidFill>
              </a:rPr>
              <a:t>Dado que no puedo verificar su presencia digital ni la realidad de su trabajo, te dejo criterios evaluables por ustedes, no por mí.</a:t>
            </a:r>
          </a:p>
          <a:p>
            <a:r>
              <a:rPr lang="es-MX" sz="1700" dirty="0">
                <a:solidFill>
                  <a:schemeClr val="bg1"/>
                </a:solidFill>
              </a:rPr>
              <a:t>Evaluar 1 — ¿Entiende el tipo de consultoría que hacen?</a:t>
            </a:r>
          </a:p>
          <a:p>
            <a:r>
              <a:rPr lang="es-MX" sz="1700" dirty="0">
                <a:solidFill>
                  <a:schemeClr val="bg1"/>
                </a:solidFill>
              </a:rPr>
              <a:t>No es marketing masivo.</a:t>
            </a:r>
          </a:p>
          <a:p>
            <a:r>
              <a:rPr lang="es-MX" sz="1700" dirty="0">
                <a:solidFill>
                  <a:schemeClr val="bg1"/>
                </a:solidFill>
              </a:rPr>
              <a:t>Es consultoría de alto nivel, confidencial, estratégica.</a:t>
            </a:r>
          </a:p>
          <a:p>
            <a:r>
              <a:rPr lang="es-MX" sz="1700" dirty="0">
                <a:solidFill>
                  <a:schemeClr val="bg1"/>
                </a:solidFill>
              </a:rPr>
              <a:t>Evaluar 2 — ¿Puede traducir su experiencia digital al lenguaje del DII U. de Chile?</a:t>
            </a:r>
          </a:p>
          <a:p>
            <a:r>
              <a:rPr lang="es-MX" sz="1700" dirty="0">
                <a:solidFill>
                  <a:schemeClr val="bg1"/>
                </a:solidFill>
              </a:rPr>
              <a:t>Ese es un estándar alto.</a:t>
            </a:r>
          </a:p>
          <a:p>
            <a:r>
              <a:rPr lang="es-MX" sz="1700" dirty="0">
                <a:solidFill>
                  <a:schemeClr val="bg1"/>
                </a:solidFill>
              </a:rPr>
              <a:t>Evaluar 3 — ¿Puede trabajar en modo adhocrático?</a:t>
            </a:r>
          </a:p>
          <a:p>
            <a:r>
              <a:rPr lang="es-MX" sz="1700" dirty="0">
                <a:solidFill>
                  <a:schemeClr val="bg1"/>
                </a:solidFill>
              </a:rPr>
              <a:t>•	sin jornada</a:t>
            </a:r>
          </a:p>
          <a:p>
            <a:r>
              <a:rPr lang="es-MX" sz="1700" dirty="0">
                <a:solidFill>
                  <a:schemeClr val="bg1"/>
                </a:solidFill>
              </a:rPr>
              <a:t>•	por proyecto</a:t>
            </a:r>
          </a:p>
          <a:p>
            <a:r>
              <a:rPr lang="es-MX" sz="1700" dirty="0">
                <a:solidFill>
                  <a:schemeClr val="bg1"/>
                </a:solidFill>
              </a:rPr>
              <a:t>•	</a:t>
            </a:r>
            <a:r>
              <a:rPr lang="es-MX" sz="1700" dirty="0" err="1">
                <a:solidFill>
                  <a:schemeClr val="bg1"/>
                </a:solidFill>
              </a:rPr>
              <a:t>co-construyendo</a:t>
            </a:r>
            <a:endParaRPr lang="es-MX" sz="1700" dirty="0">
              <a:solidFill>
                <a:schemeClr val="bg1"/>
              </a:solidFill>
            </a:endParaRPr>
          </a:p>
          <a:p>
            <a:r>
              <a:rPr lang="es-MX" sz="1700" dirty="0">
                <a:solidFill>
                  <a:schemeClr val="bg1"/>
                </a:solidFill>
              </a:rPr>
              <a:t>•	siendo parte del producto, no decorativo</a:t>
            </a:r>
          </a:p>
          <a:p>
            <a:r>
              <a:rPr lang="es-MX" sz="1700" dirty="0">
                <a:solidFill>
                  <a:schemeClr val="bg1"/>
                </a:solidFill>
              </a:rPr>
              <a:t>Evaluar 4 — ¿Tiene estilo profesional o es “más show que fondo”?</a:t>
            </a:r>
          </a:p>
          <a:p>
            <a:r>
              <a:rPr lang="es-MX" sz="1700" dirty="0">
                <a:solidFill>
                  <a:schemeClr val="bg1"/>
                </a:solidFill>
              </a:rPr>
              <a:t>Este es un punto crítico.</a:t>
            </a:r>
          </a:p>
          <a:p>
            <a:r>
              <a:rPr lang="es-MX" sz="1700" dirty="0">
                <a:solidFill>
                  <a:schemeClr val="bg1"/>
                </a:solidFill>
              </a:rPr>
              <a:t>Evaluar 5 — ¿Puede trabajar con seniors sin fricción?</a:t>
            </a:r>
          </a:p>
          <a:p>
            <a:r>
              <a:rPr lang="es-MX" sz="1700" dirty="0">
                <a:solidFill>
                  <a:schemeClr val="bg1"/>
                </a:solidFill>
              </a:rPr>
              <a:t>Muchos perfiles digitales jóvenes no pueden.</a:t>
            </a:r>
          </a:p>
          <a:p>
            <a:r>
              <a:rPr lang="es-MX" sz="1700" dirty="0">
                <a:solidFill>
                  <a:schemeClr val="bg1"/>
                </a:solidFill>
              </a:rPr>
              <a:t>________________________________________</a:t>
            </a:r>
          </a:p>
          <a:p>
            <a:r>
              <a:rPr lang="es-MX" sz="1700" dirty="0">
                <a:solidFill>
                  <a:schemeClr val="bg1"/>
                </a:solidFill>
              </a:rPr>
              <a:t>[Especulación] 5. ¿Qué hace la IA externa en este proceso?</a:t>
            </a:r>
          </a:p>
          <a:p>
            <a:r>
              <a:rPr lang="es-MX" sz="1700" dirty="0">
                <a:solidFill>
                  <a:schemeClr val="bg1"/>
                </a:solidFill>
              </a:rPr>
              <a:t>La IA externa sirve para:</a:t>
            </a:r>
          </a:p>
          <a:p>
            <a:r>
              <a:rPr lang="es-MX" sz="1700" dirty="0">
                <a:solidFill>
                  <a:schemeClr val="bg1"/>
                </a:solidFill>
              </a:rPr>
              <a:t>•	buscar apariciones públicas</a:t>
            </a:r>
          </a:p>
          <a:p>
            <a:r>
              <a:rPr lang="es-MX" sz="1700" dirty="0">
                <a:solidFill>
                  <a:schemeClr val="bg1"/>
                </a:solidFill>
              </a:rPr>
              <a:t>•	identificar reputación digital</a:t>
            </a:r>
          </a:p>
          <a:p>
            <a:r>
              <a:rPr lang="es-MX" sz="1700" dirty="0">
                <a:solidFill>
                  <a:schemeClr val="bg1"/>
                </a:solidFill>
              </a:rPr>
              <a:t>•	analizar palabras clave asociadas a cada uno</a:t>
            </a:r>
          </a:p>
          <a:p>
            <a:r>
              <a:rPr lang="es-MX" sz="1700" dirty="0">
                <a:solidFill>
                  <a:schemeClr val="bg1"/>
                </a:solidFill>
              </a:rPr>
              <a:t>•	detectar “quiebre” entre lo que ustedes creen y lo que el mercado percibe</a:t>
            </a:r>
          </a:p>
          <a:p>
            <a:r>
              <a:rPr lang="es-MX" sz="1700" dirty="0">
                <a:solidFill>
                  <a:schemeClr val="bg1"/>
                </a:solidFill>
              </a:rPr>
              <a:t>•	proponer posicionamiento natural basado en evidencia pública</a:t>
            </a:r>
          </a:p>
          <a:p>
            <a:r>
              <a:rPr lang="es-MX" sz="1700" dirty="0">
                <a:solidFill>
                  <a:schemeClr val="bg1"/>
                </a:solidFill>
              </a:rPr>
              <a:t>•	encontrar similitudes con consultoras parecidas</a:t>
            </a:r>
          </a:p>
          <a:p>
            <a:r>
              <a:rPr lang="es-MX" sz="1700" dirty="0">
                <a:solidFill>
                  <a:schemeClr val="bg1"/>
                </a:solidFill>
              </a:rPr>
              <a:t>•	anticipar cómo reaccionarían clientes o audiencias</a:t>
            </a:r>
          </a:p>
          <a:p>
            <a:r>
              <a:rPr lang="es-MX" sz="1700" dirty="0">
                <a:solidFill>
                  <a:schemeClr val="bg1"/>
                </a:solidFill>
              </a:rPr>
              <a:t>Tú ya viviste eso con el argentino:</a:t>
            </a:r>
          </a:p>
          <a:p>
            <a:r>
              <a:rPr lang="es-MX" sz="1700" dirty="0">
                <a:solidFill>
                  <a:schemeClr val="bg1"/>
                </a:solidFill>
              </a:rPr>
              <a:t>la IA le mostró que tu firma sí está posicionada en ingeniería, incluso aunque tú no lo vieras.</a:t>
            </a:r>
          </a:p>
          <a:p>
            <a:r>
              <a:rPr lang="es-MX" sz="1700" dirty="0">
                <a:solidFill>
                  <a:schemeClr val="bg1"/>
                </a:solidFill>
              </a:rPr>
              <a:t>Ese tipo de </a:t>
            </a:r>
            <a:r>
              <a:rPr lang="es-MX" sz="1700" dirty="0" err="1">
                <a:solidFill>
                  <a:schemeClr val="bg1"/>
                </a:solidFill>
              </a:rPr>
              <a:t>insights</a:t>
            </a:r>
            <a:r>
              <a:rPr lang="es-MX" sz="1700" dirty="0">
                <a:solidFill>
                  <a:schemeClr val="bg1"/>
                </a:solidFill>
              </a:rPr>
              <a:t> son valiosos porque “el mercado ya decidió quién eres”.</a:t>
            </a:r>
          </a:p>
          <a:p>
            <a:r>
              <a:rPr lang="es-MX" sz="1700" dirty="0">
                <a:solidFill>
                  <a:schemeClr val="bg1"/>
                </a:solidFill>
              </a:rPr>
              <a:t>________________________________________</a:t>
            </a:r>
          </a:p>
          <a:p>
            <a:r>
              <a:rPr lang="es-MX" sz="1700" dirty="0">
                <a:solidFill>
                  <a:schemeClr val="bg1"/>
                </a:solidFill>
              </a:rPr>
              <a:t>[Especulación] 6. ¿Qué falta ahora para completar el diseño?</a:t>
            </a:r>
          </a:p>
          <a:p>
            <a:r>
              <a:rPr lang="es-MX" sz="1700" dirty="0">
                <a:solidFill>
                  <a:schemeClr val="bg1"/>
                </a:solidFill>
              </a:rPr>
              <a:t>Solo falta:</a:t>
            </a:r>
          </a:p>
          <a:p>
            <a:r>
              <a:rPr lang="es-MX" sz="1700" dirty="0">
                <a:solidFill>
                  <a:schemeClr val="bg1"/>
                </a:solidFill>
              </a:rPr>
              <a:t>1.	Que tú me digas qué nivel de prediseño quieres:</a:t>
            </a:r>
          </a:p>
          <a:p>
            <a:r>
              <a:rPr lang="es-MX" sz="1700" dirty="0">
                <a:solidFill>
                  <a:schemeClr val="bg1"/>
                </a:solidFill>
              </a:rPr>
              <a:t>o	A) mapa completo de posicionamiento</a:t>
            </a:r>
          </a:p>
          <a:p>
            <a:r>
              <a:rPr lang="es-MX" sz="1700" dirty="0">
                <a:solidFill>
                  <a:schemeClr val="bg1"/>
                </a:solidFill>
              </a:rPr>
              <a:t>o	B) estructura comercial</a:t>
            </a:r>
          </a:p>
          <a:p>
            <a:r>
              <a:rPr lang="es-MX" sz="1700" dirty="0">
                <a:solidFill>
                  <a:schemeClr val="bg1"/>
                </a:solidFill>
              </a:rPr>
              <a:t>o	C) propuesta de roles definitivos</a:t>
            </a:r>
          </a:p>
          <a:p>
            <a:r>
              <a:rPr lang="es-MX" sz="1700" dirty="0">
                <a:solidFill>
                  <a:schemeClr val="bg1"/>
                </a:solidFill>
              </a:rPr>
              <a:t>o	D) diseño preliminar de marca / relato</a:t>
            </a:r>
          </a:p>
          <a:p>
            <a:r>
              <a:rPr lang="es-MX" sz="1700" dirty="0">
                <a:solidFill>
                  <a:schemeClr val="bg1"/>
                </a:solidFill>
              </a:rPr>
              <a:t>o	E) plan de contenido por redes</a:t>
            </a:r>
          </a:p>
          <a:p>
            <a:r>
              <a:rPr lang="es-MX" sz="1700" dirty="0">
                <a:solidFill>
                  <a:schemeClr val="bg1"/>
                </a:solidFill>
              </a:rPr>
              <a:t>o	F) evaluación especulativa del rol que podría cumplir Ulises</a:t>
            </a:r>
          </a:p>
          <a:p>
            <a:r>
              <a:rPr lang="es-MX" sz="1700" dirty="0">
                <a:solidFill>
                  <a:schemeClr val="bg1"/>
                </a:solidFill>
              </a:rPr>
              <a:t>2.	Que me compartas (en texto) las frases, ideas o líneas conceptuales que más te gustaron del trabajo con el argentino, para integrarlas al diseño.</a:t>
            </a:r>
          </a:p>
          <a:p>
            <a:r>
              <a:rPr lang="es-MX" sz="1700" dirty="0">
                <a:solidFill>
                  <a:schemeClr val="bg1"/>
                </a:solidFill>
              </a:rPr>
              <a:t>________________________________________</a:t>
            </a:r>
          </a:p>
          <a:p>
            <a:r>
              <a:rPr lang="es-MX" sz="1700" dirty="0">
                <a:solidFill>
                  <a:schemeClr val="bg1"/>
                </a:solidFill>
              </a:rPr>
              <a:t>Si quieres, puedo partir ahora con:</a:t>
            </a:r>
          </a:p>
          <a:p>
            <a:r>
              <a:rPr lang="es-MX" sz="1700" dirty="0">
                <a:solidFill>
                  <a:schemeClr val="bg1"/>
                </a:solidFill>
              </a:rPr>
              <a:t>✔ el mapa de roles internos definitivo</a:t>
            </a:r>
          </a:p>
          <a:p>
            <a:r>
              <a:rPr lang="es-MX" sz="1700" dirty="0">
                <a:solidFill>
                  <a:schemeClr val="bg1"/>
                </a:solidFill>
              </a:rPr>
              <a:t>✔ el perfil del </a:t>
            </a:r>
            <a:r>
              <a:rPr lang="es-MX" sz="1700" dirty="0" err="1">
                <a:solidFill>
                  <a:schemeClr val="bg1"/>
                </a:solidFill>
              </a:rPr>
              <a:t>partner</a:t>
            </a:r>
            <a:r>
              <a:rPr lang="es-MX" sz="1700" dirty="0">
                <a:solidFill>
                  <a:schemeClr val="bg1"/>
                </a:solidFill>
              </a:rPr>
              <a:t> ideal en marketing (para evaluar a Ulises)</a:t>
            </a:r>
          </a:p>
          <a:p>
            <a:r>
              <a:rPr lang="es-MX" sz="1700" dirty="0">
                <a:solidFill>
                  <a:schemeClr val="bg1"/>
                </a:solidFill>
              </a:rPr>
              <a:t>✔ el prediseño del posicionamiento final de la boutique</a:t>
            </a:r>
          </a:p>
          <a:p>
            <a:r>
              <a:rPr lang="es-MX" sz="1700" dirty="0">
                <a:solidFill>
                  <a:schemeClr val="bg1"/>
                </a:solidFill>
              </a:rPr>
              <a:t>Solo dime por cuál comenzamos.</a:t>
            </a:r>
          </a:p>
          <a:p>
            <a:r>
              <a:rPr lang="es-MX" sz="1700" dirty="0">
                <a:solidFill>
                  <a:schemeClr val="bg1"/>
                </a:solidFill>
              </a:rPr>
              <a:t>Dijiste:</a:t>
            </a:r>
          </a:p>
          <a:p>
            <a:r>
              <a:rPr lang="es-MX" sz="1700" dirty="0">
                <a:solidFill>
                  <a:schemeClr val="bg1"/>
                </a:solidFill>
              </a:rPr>
              <a:t>Me interesa pero creo que es </a:t>
            </a:r>
            <a:r>
              <a:rPr lang="es-MX" sz="1700" dirty="0" err="1">
                <a:solidFill>
                  <a:schemeClr val="bg1"/>
                </a:solidFill>
              </a:rPr>
              <a:t>dificil</a:t>
            </a:r>
            <a:r>
              <a:rPr lang="es-MX" sz="1700" dirty="0">
                <a:solidFill>
                  <a:schemeClr val="bg1"/>
                </a:solidFill>
              </a:rPr>
              <a:t> hacerlo sin ver primero la huela e identidad de los que hay </a:t>
            </a:r>
          </a:p>
          <a:p>
            <a:r>
              <a:rPr lang="es-MX" sz="1700" dirty="0" err="1">
                <a:solidFill>
                  <a:schemeClr val="bg1"/>
                </a:solidFill>
              </a:rPr>
              <a:t>ChatGPT</a:t>
            </a:r>
            <a:r>
              <a:rPr lang="es-MX" sz="1700" dirty="0">
                <a:solidFill>
                  <a:schemeClr val="bg1"/>
                </a:solidFill>
              </a:rPr>
              <a:t> dijo:</a:t>
            </a:r>
          </a:p>
          <a:p>
            <a:r>
              <a:rPr lang="es-MX" sz="1700" dirty="0">
                <a:solidFill>
                  <a:schemeClr val="bg1"/>
                </a:solidFill>
              </a:rPr>
              <a:t>[No verificado] No puedo ver huellas digitales reales ni identidades externas porque no tengo acceso a internet ni a información pública en línea.</a:t>
            </a:r>
          </a:p>
          <a:p>
            <a:r>
              <a:rPr lang="es-MX" sz="1700" dirty="0">
                <a:solidFill>
                  <a:schemeClr val="bg1"/>
                </a:solidFill>
              </a:rPr>
              <a:t>Pero sí puedo ayudarte a construir un MÉTODO preciso y práctico para que ustedes —o un </a:t>
            </a:r>
            <a:r>
              <a:rPr lang="es-MX" sz="1700" dirty="0" err="1">
                <a:solidFill>
                  <a:schemeClr val="bg1"/>
                </a:solidFill>
              </a:rPr>
              <a:t>partner</a:t>
            </a:r>
            <a:r>
              <a:rPr lang="es-MX" sz="1700" dirty="0">
                <a:solidFill>
                  <a:schemeClr val="bg1"/>
                </a:solidFill>
              </a:rPr>
              <a:t> como Ulises— levanten esa información y así podamos completar el diseño con base en evidencia real.</a:t>
            </a:r>
          </a:p>
          <a:p>
            <a:r>
              <a:rPr lang="es-MX" sz="1700" dirty="0">
                <a:solidFill>
                  <a:schemeClr val="bg1"/>
                </a:solidFill>
              </a:rPr>
              <a:t>A continuación te doy una guía paso a paso, totalmente aplicable, para que tu equipo o el consultor externo obtengan esa huella digital y luego me la puedas reenviar en texto.</a:t>
            </a:r>
          </a:p>
          <a:p>
            <a:r>
              <a:rPr lang="es-MX" sz="1700" dirty="0">
                <a:solidFill>
                  <a:schemeClr val="bg1"/>
                </a:solidFill>
              </a:rPr>
              <a:t>________________________________________</a:t>
            </a:r>
          </a:p>
          <a:p>
            <a:r>
              <a:rPr lang="es-MX" sz="1700" dirty="0">
                <a:solidFill>
                  <a:schemeClr val="bg1"/>
                </a:solidFill>
              </a:rPr>
              <a:t>[Especulación] MÉTODO PARA LEVANTAR LA HUELLA DIGITAL</a:t>
            </a:r>
          </a:p>
          <a:p>
            <a:r>
              <a:rPr lang="es-MX" sz="1700" dirty="0">
                <a:solidFill>
                  <a:schemeClr val="bg1"/>
                </a:solidFill>
              </a:rPr>
              <a:t>(esto lo hace un consultor externo, o cualquiera del equipo, usando herramientas de búsqueda e IA externa)</a:t>
            </a:r>
          </a:p>
          <a:p>
            <a:r>
              <a:rPr lang="es-MX" sz="1700" dirty="0">
                <a:solidFill>
                  <a:schemeClr val="bg1"/>
                </a:solidFill>
              </a:rPr>
              <a:t>FASE 1 — Identidad mínima de cada persona</a:t>
            </a:r>
          </a:p>
          <a:p>
            <a:r>
              <a:rPr lang="es-MX" sz="1700" dirty="0">
                <a:solidFill>
                  <a:schemeClr val="bg1"/>
                </a:solidFill>
              </a:rPr>
              <a:t>Para cada miembro (tú, Rafael, Guillermo, Carlos, Pablo, José, Claus):</a:t>
            </a:r>
          </a:p>
          <a:p>
            <a:r>
              <a:rPr lang="es-MX" sz="1700" dirty="0">
                <a:solidFill>
                  <a:schemeClr val="bg1"/>
                </a:solidFill>
              </a:rPr>
              <a:t>1.	Nombre + profesión</a:t>
            </a:r>
          </a:p>
          <a:p>
            <a:r>
              <a:rPr lang="es-MX" sz="1700" dirty="0">
                <a:solidFill>
                  <a:schemeClr val="bg1"/>
                </a:solidFill>
              </a:rPr>
              <a:t>2.	Últimos 5 cargos o proyectos públicos (si los hay)</a:t>
            </a:r>
          </a:p>
          <a:p>
            <a:r>
              <a:rPr lang="es-MX" sz="1700" dirty="0">
                <a:solidFill>
                  <a:schemeClr val="bg1"/>
                </a:solidFill>
              </a:rPr>
              <a:t>3.	Especialidades percibidas</a:t>
            </a:r>
          </a:p>
          <a:p>
            <a:r>
              <a:rPr lang="es-MX" sz="1700" dirty="0">
                <a:solidFill>
                  <a:schemeClr val="bg1"/>
                </a:solidFill>
              </a:rPr>
              <a:t>4.	Redes activas (LinkedIn / Instagram / web)</a:t>
            </a:r>
          </a:p>
          <a:p>
            <a:r>
              <a:rPr lang="es-MX" sz="1700" dirty="0">
                <a:solidFill>
                  <a:schemeClr val="bg1"/>
                </a:solidFill>
              </a:rPr>
              <a:t>5.	Apariciones públicas: artículos, entrevistas, menciones</a:t>
            </a:r>
          </a:p>
          <a:p>
            <a:r>
              <a:rPr lang="es-MX" sz="1700" dirty="0">
                <a:solidFill>
                  <a:schemeClr val="bg1"/>
                </a:solidFill>
              </a:rPr>
              <a:t>6.	Palabras clave asociadas</a:t>
            </a:r>
          </a:p>
          <a:p>
            <a:r>
              <a:rPr lang="es-MX" sz="1700" dirty="0">
                <a:solidFill>
                  <a:schemeClr val="bg1"/>
                </a:solidFill>
              </a:rPr>
              <a:t>(Esto se saca con Google, LinkedIn y una IA externa con </a:t>
            </a:r>
            <a:r>
              <a:rPr lang="es-MX" sz="1700" dirty="0" err="1">
                <a:solidFill>
                  <a:schemeClr val="bg1"/>
                </a:solidFill>
              </a:rPr>
              <a:t>browsing</a:t>
            </a:r>
            <a:r>
              <a:rPr lang="es-MX" sz="1700" dirty="0">
                <a:solidFill>
                  <a:schemeClr val="bg1"/>
                </a:solidFill>
              </a:rPr>
              <a:t>. Solo información pública.)</a:t>
            </a:r>
          </a:p>
          <a:p>
            <a:r>
              <a:rPr lang="es-MX" sz="1700" dirty="0">
                <a:solidFill>
                  <a:schemeClr val="bg1"/>
                </a:solidFill>
              </a:rPr>
              <a:t>________________________________________</a:t>
            </a:r>
          </a:p>
          <a:p>
            <a:r>
              <a:rPr lang="es-MX" sz="1700" dirty="0">
                <a:solidFill>
                  <a:schemeClr val="bg1"/>
                </a:solidFill>
              </a:rPr>
              <a:t>FASE 2 — Análisis de percepción externa</a:t>
            </a:r>
          </a:p>
          <a:p>
            <a:r>
              <a:rPr lang="es-MX" sz="1700" dirty="0">
                <a:solidFill>
                  <a:schemeClr val="bg1"/>
                </a:solidFill>
              </a:rPr>
              <a:t>Aquí el consultor externo (o Ulises) pregunta a una IA con </a:t>
            </a:r>
            <a:r>
              <a:rPr lang="es-MX" sz="1700" dirty="0" err="1">
                <a:solidFill>
                  <a:schemeClr val="bg1"/>
                </a:solidFill>
              </a:rPr>
              <a:t>browsing</a:t>
            </a:r>
            <a:r>
              <a:rPr lang="es-MX" sz="1700" dirty="0">
                <a:solidFill>
                  <a:schemeClr val="bg1"/>
                </a:solidFill>
              </a:rPr>
              <a:t>:</a:t>
            </a:r>
          </a:p>
          <a:p>
            <a:r>
              <a:rPr lang="es-MX" sz="1700" dirty="0">
                <a:solidFill>
                  <a:schemeClr val="bg1"/>
                </a:solidFill>
              </a:rPr>
              <a:t>•	“¿Qué temas aparecen asociados a [Nombre] en la web?”</a:t>
            </a:r>
          </a:p>
          <a:p>
            <a:r>
              <a:rPr lang="es-MX" sz="1700" dirty="0">
                <a:solidFill>
                  <a:schemeClr val="bg1"/>
                </a:solidFill>
              </a:rPr>
              <a:t>•	“¿Qué tipo de profesional parece ser?”</a:t>
            </a:r>
          </a:p>
          <a:p>
            <a:r>
              <a:rPr lang="es-MX" sz="1700" dirty="0">
                <a:solidFill>
                  <a:schemeClr val="bg1"/>
                </a:solidFill>
              </a:rPr>
              <a:t>•	“¿Qué industrias están vinculadas?”</a:t>
            </a:r>
          </a:p>
          <a:p>
            <a:r>
              <a:rPr lang="es-MX" sz="1700" dirty="0">
                <a:solidFill>
                  <a:schemeClr val="bg1"/>
                </a:solidFill>
              </a:rPr>
              <a:t>•	“¿Qué fortalezas temáticas se repiten?”</a:t>
            </a:r>
          </a:p>
          <a:p>
            <a:r>
              <a:rPr lang="es-MX" sz="1700" dirty="0">
                <a:solidFill>
                  <a:schemeClr val="bg1"/>
                </a:solidFill>
              </a:rPr>
              <a:t>•	“¿Qué brechas aparentes tiene su presencia digital?”</a:t>
            </a:r>
          </a:p>
          <a:p>
            <a:r>
              <a:rPr lang="es-MX" sz="1700" dirty="0">
                <a:solidFill>
                  <a:schemeClr val="bg1"/>
                </a:solidFill>
              </a:rPr>
              <a:t>Esto permite entender cómo los ve el mercado, que siempre es distinto a cómo uno se ve.</a:t>
            </a:r>
          </a:p>
          <a:p>
            <a:r>
              <a:rPr lang="es-MX" sz="1700" dirty="0">
                <a:solidFill>
                  <a:schemeClr val="bg1"/>
                </a:solidFill>
              </a:rPr>
              <a:t>________________________________________</a:t>
            </a:r>
          </a:p>
          <a:p>
            <a:r>
              <a:rPr lang="es-MX" sz="1700" dirty="0">
                <a:solidFill>
                  <a:schemeClr val="bg1"/>
                </a:solidFill>
              </a:rPr>
              <a:t>FASE 3 — Mapa generacional real</a:t>
            </a:r>
          </a:p>
          <a:p>
            <a:r>
              <a:rPr lang="es-MX" sz="1700" dirty="0">
                <a:solidFill>
                  <a:schemeClr val="bg1"/>
                </a:solidFill>
              </a:rPr>
              <a:t>Con esa información, clasifican:</a:t>
            </a:r>
          </a:p>
          <a:p>
            <a:r>
              <a:rPr lang="es-MX" sz="1700" dirty="0">
                <a:solidFill>
                  <a:schemeClr val="bg1"/>
                </a:solidFill>
              </a:rPr>
              <a:t>•	Seniors: reputación + confianza institucional</a:t>
            </a:r>
          </a:p>
          <a:p>
            <a:r>
              <a:rPr lang="es-MX" sz="1700" dirty="0">
                <a:solidFill>
                  <a:schemeClr val="bg1"/>
                </a:solidFill>
              </a:rPr>
              <a:t>•	Intermedios: conexión con clientes</a:t>
            </a:r>
          </a:p>
          <a:p>
            <a:r>
              <a:rPr lang="es-MX" sz="1700" dirty="0">
                <a:solidFill>
                  <a:schemeClr val="bg1"/>
                </a:solidFill>
              </a:rPr>
              <a:t>•	Adultos jóvenes: lenguaje moderno / IA / ESG</a:t>
            </a:r>
          </a:p>
          <a:p>
            <a:r>
              <a:rPr lang="es-MX" sz="1700" dirty="0">
                <a:solidFill>
                  <a:schemeClr val="bg1"/>
                </a:solidFill>
              </a:rPr>
              <a:t>•	Jóvenes: contenidos, redes, dinamismo</a:t>
            </a:r>
          </a:p>
          <a:p>
            <a:r>
              <a:rPr lang="es-MX" sz="1700" dirty="0">
                <a:solidFill>
                  <a:schemeClr val="bg1"/>
                </a:solidFill>
              </a:rPr>
              <a:t>La diferencia acá es que la clasificación será basada en evidencia, no solo en percepción interna.</a:t>
            </a:r>
          </a:p>
          <a:p>
            <a:r>
              <a:rPr lang="es-MX" sz="1700" dirty="0">
                <a:solidFill>
                  <a:schemeClr val="bg1"/>
                </a:solidFill>
              </a:rPr>
              <a:t>________________________________________</a:t>
            </a:r>
          </a:p>
          <a:p>
            <a:r>
              <a:rPr lang="es-MX" sz="1700" dirty="0">
                <a:solidFill>
                  <a:schemeClr val="bg1"/>
                </a:solidFill>
              </a:rPr>
              <a:t>FASE 4 — Identidad de marca personal de cada uno</a:t>
            </a:r>
          </a:p>
          <a:p>
            <a:r>
              <a:rPr lang="es-MX" sz="1700" dirty="0">
                <a:solidFill>
                  <a:schemeClr val="bg1"/>
                </a:solidFill>
              </a:rPr>
              <a:t>El consultor externo arma una ficha muy corta por persona:</a:t>
            </a:r>
          </a:p>
          <a:p>
            <a:r>
              <a:rPr lang="es-MX" sz="1700" dirty="0">
                <a:solidFill>
                  <a:schemeClr val="bg1"/>
                </a:solidFill>
              </a:rPr>
              <a:t>•	Qué aporta</a:t>
            </a:r>
          </a:p>
          <a:p>
            <a:r>
              <a:rPr lang="es-MX" sz="1700" dirty="0">
                <a:solidFill>
                  <a:schemeClr val="bg1"/>
                </a:solidFill>
              </a:rPr>
              <a:t>•	Cómo aparece públicamente</a:t>
            </a:r>
          </a:p>
          <a:p>
            <a:r>
              <a:rPr lang="es-MX" sz="1700" dirty="0">
                <a:solidFill>
                  <a:schemeClr val="bg1"/>
                </a:solidFill>
              </a:rPr>
              <a:t>•	Qué rol comercial puede jugar</a:t>
            </a:r>
          </a:p>
          <a:p>
            <a:r>
              <a:rPr lang="es-MX" sz="1700" dirty="0">
                <a:solidFill>
                  <a:schemeClr val="bg1"/>
                </a:solidFill>
              </a:rPr>
              <a:t>•	Qué tipo de vocería puede asumir</a:t>
            </a:r>
          </a:p>
          <a:p>
            <a:r>
              <a:rPr lang="es-MX" sz="1700" dirty="0">
                <a:solidFill>
                  <a:schemeClr val="bg1"/>
                </a:solidFill>
              </a:rPr>
              <a:t>•	Qué debilidades tiene su huella digital</a:t>
            </a:r>
          </a:p>
          <a:p>
            <a:r>
              <a:rPr lang="es-MX" sz="1700" dirty="0">
                <a:solidFill>
                  <a:schemeClr val="bg1"/>
                </a:solidFill>
              </a:rPr>
              <a:t>________________________________________</a:t>
            </a:r>
          </a:p>
          <a:p>
            <a:r>
              <a:rPr lang="es-MX" sz="1700" dirty="0">
                <a:solidFill>
                  <a:schemeClr val="bg1"/>
                </a:solidFill>
              </a:rPr>
              <a:t>FASE 5 — Cruce de huellas digitales para ver la identidad REAL de la firma</a:t>
            </a:r>
          </a:p>
          <a:p>
            <a:r>
              <a:rPr lang="es-MX" sz="1700" dirty="0">
                <a:solidFill>
                  <a:schemeClr val="bg1"/>
                </a:solidFill>
              </a:rPr>
              <a:t>Aquí pasa lo que te ocurrió con el argentino:</a:t>
            </a:r>
          </a:p>
          <a:p>
            <a:r>
              <a:rPr lang="es-MX" sz="1700" dirty="0">
                <a:solidFill>
                  <a:schemeClr val="bg1"/>
                </a:solidFill>
              </a:rPr>
              <a:t>A veces uno cree que su firma “es A”, pero la huella digital dice:</a:t>
            </a:r>
          </a:p>
          <a:p>
            <a:r>
              <a:rPr lang="es-MX" sz="1700" dirty="0">
                <a:solidFill>
                  <a:schemeClr val="bg1"/>
                </a:solidFill>
              </a:rPr>
              <a:t>•	“Ustedes son claramente B”.</a:t>
            </a:r>
          </a:p>
          <a:p>
            <a:r>
              <a:rPr lang="es-MX" sz="1700" dirty="0">
                <a:solidFill>
                  <a:schemeClr val="bg1"/>
                </a:solidFill>
              </a:rPr>
              <a:t>•	O “su liderazgo está marcado en X”.</a:t>
            </a:r>
          </a:p>
          <a:p>
            <a:r>
              <a:rPr lang="es-MX" sz="1700" dirty="0">
                <a:solidFill>
                  <a:schemeClr val="bg1"/>
                </a:solidFill>
              </a:rPr>
              <a:t>•	O “PPCI no es un hobby: es parte del </a:t>
            </a:r>
            <a:r>
              <a:rPr lang="es-MX" sz="1700" dirty="0" err="1">
                <a:solidFill>
                  <a:schemeClr val="bg1"/>
                </a:solidFill>
              </a:rPr>
              <a:t>core</a:t>
            </a:r>
            <a:r>
              <a:rPr lang="es-MX" sz="1700" dirty="0">
                <a:solidFill>
                  <a:schemeClr val="bg1"/>
                </a:solidFill>
              </a:rPr>
              <a:t>”.</a:t>
            </a:r>
          </a:p>
          <a:p>
            <a:r>
              <a:rPr lang="es-MX" sz="1700" dirty="0">
                <a:solidFill>
                  <a:schemeClr val="bg1"/>
                </a:solidFill>
              </a:rPr>
              <a:t>•	O “el mercado ya los ve como ingeniería senior boutique”.</a:t>
            </a:r>
          </a:p>
          <a:p>
            <a:r>
              <a:rPr lang="es-MX" sz="1700" dirty="0">
                <a:solidFill>
                  <a:schemeClr val="bg1"/>
                </a:solidFill>
              </a:rPr>
              <a:t>Este cruce es la parte más valiosa del proceso.</a:t>
            </a:r>
          </a:p>
          <a:p>
            <a:r>
              <a:rPr lang="es-MX" sz="1700" dirty="0">
                <a:solidFill>
                  <a:schemeClr val="bg1"/>
                </a:solidFill>
              </a:rPr>
              <a:t>________________________________________</a:t>
            </a:r>
          </a:p>
          <a:p>
            <a:r>
              <a:rPr lang="es-MX" sz="1700" dirty="0">
                <a:solidFill>
                  <a:schemeClr val="bg1"/>
                </a:solidFill>
              </a:rPr>
              <a:t>FASE 6 — Yo tomo esos resultados (que tú me copias en texto) y preparo:</a:t>
            </a:r>
          </a:p>
          <a:p>
            <a:r>
              <a:rPr lang="es-MX" sz="1700" dirty="0">
                <a:solidFill>
                  <a:schemeClr val="bg1"/>
                </a:solidFill>
              </a:rPr>
              <a:t>1. El diseño de posicionamiento final</a:t>
            </a:r>
          </a:p>
          <a:p>
            <a:r>
              <a:rPr lang="es-MX" sz="1700" dirty="0">
                <a:solidFill>
                  <a:schemeClr val="bg1"/>
                </a:solidFill>
              </a:rPr>
              <a:t>(sin inventar nada: basado en lo que la huella digital muestre)</a:t>
            </a:r>
          </a:p>
          <a:p>
            <a:r>
              <a:rPr lang="es-MX" sz="1700" dirty="0">
                <a:solidFill>
                  <a:schemeClr val="bg1"/>
                </a:solidFill>
              </a:rPr>
              <a:t>2. El mapa de roles internos</a:t>
            </a:r>
          </a:p>
          <a:p>
            <a:r>
              <a:rPr lang="es-MX" sz="1700" dirty="0">
                <a:solidFill>
                  <a:schemeClr val="bg1"/>
                </a:solidFill>
              </a:rPr>
              <a:t>(ordenado por generación, reputación y especialidad real)</a:t>
            </a:r>
          </a:p>
          <a:p>
            <a:r>
              <a:rPr lang="es-MX" sz="1700" dirty="0">
                <a:solidFill>
                  <a:schemeClr val="bg1"/>
                </a:solidFill>
              </a:rPr>
              <a:t>3. El perfil del </a:t>
            </a:r>
            <a:r>
              <a:rPr lang="es-MX" sz="1700" dirty="0" err="1">
                <a:solidFill>
                  <a:schemeClr val="bg1"/>
                </a:solidFill>
              </a:rPr>
              <a:t>partner</a:t>
            </a:r>
            <a:r>
              <a:rPr lang="es-MX" sz="1700" dirty="0">
                <a:solidFill>
                  <a:schemeClr val="bg1"/>
                </a:solidFill>
              </a:rPr>
              <a:t> ideal (para evaluar a Ulises)</a:t>
            </a:r>
          </a:p>
          <a:p>
            <a:r>
              <a:rPr lang="es-MX" sz="1700" dirty="0">
                <a:solidFill>
                  <a:schemeClr val="bg1"/>
                </a:solidFill>
              </a:rPr>
              <a:t>(en base a su huella digital y estilo)</a:t>
            </a:r>
          </a:p>
          <a:p>
            <a:r>
              <a:rPr lang="es-MX" sz="1700" dirty="0">
                <a:solidFill>
                  <a:schemeClr val="bg1"/>
                </a:solidFill>
              </a:rPr>
              <a:t>4. El diseño comercial multigeneracional</a:t>
            </a:r>
          </a:p>
          <a:p>
            <a:r>
              <a:rPr lang="es-MX" sz="1700" dirty="0">
                <a:solidFill>
                  <a:schemeClr val="bg1"/>
                </a:solidFill>
              </a:rPr>
              <a:t>(qué vende cada generación, qué redes usar, cómo distribuir vocerías)</a:t>
            </a:r>
          </a:p>
          <a:p>
            <a:r>
              <a:rPr lang="es-MX" sz="1700" dirty="0">
                <a:solidFill>
                  <a:schemeClr val="bg1"/>
                </a:solidFill>
              </a:rPr>
              <a:t>5. La identidad preliminar de marca</a:t>
            </a:r>
          </a:p>
          <a:p>
            <a:r>
              <a:rPr lang="es-MX" sz="1700" dirty="0">
                <a:solidFill>
                  <a:schemeClr val="bg1"/>
                </a:solidFill>
              </a:rPr>
              <a:t>(nombre, estilo, narrativa, atributos)</a:t>
            </a:r>
          </a:p>
          <a:p>
            <a:r>
              <a:rPr lang="es-MX" sz="1700" dirty="0">
                <a:solidFill>
                  <a:schemeClr val="bg1"/>
                </a:solidFill>
              </a:rPr>
              <a:t>________________________________________</a:t>
            </a:r>
          </a:p>
          <a:p>
            <a:r>
              <a:rPr lang="es-MX" sz="1700" dirty="0">
                <a:solidFill>
                  <a:schemeClr val="bg1"/>
                </a:solidFill>
              </a:rPr>
              <a:t>[Especulación] ¿QUÉ NECESITO DE TI PARA AVANZAR?</a:t>
            </a:r>
          </a:p>
          <a:p>
            <a:r>
              <a:rPr lang="es-MX" sz="1700" dirty="0">
                <a:solidFill>
                  <a:schemeClr val="bg1"/>
                </a:solidFill>
              </a:rPr>
              <a:t>Solo esto:</a:t>
            </a:r>
          </a:p>
          <a:p>
            <a:r>
              <a:rPr lang="es-MX" sz="1700" dirty="0">
                <a:solidFill>
                  <a:schemeClr val="bg1"/>
                </a:solidFill>
              </a:rPr>
              <a:t>✔ Que me digas quién hará el levantamiento</a:t>
            </a:r>
          </a:p>
          <a:p>
            <a:r>
              <a:rPr lang="es-MX" sz="1700" dirty="0">
                <a:solidFill>
                  <a:schemeClr val="bg1"/>
                </a:solidFill>
              </a:rPr>
              <a:t>•	¿Ustedes mismos?</a:t>
            </a:r>
          </a:p>
          <a:p>
            <a:r>
              <a:rPr lang="es-MX" sz="1700" dirty="0">
                <a:solidFill>
                  <a:schemeClr val="bg1"/>
                </a:solidFill>
              </a:rPr>
              <a:t>•	¿Ulises?</a:t>
            </a:r>
          </a:p>
          <a:p>
            <a:r>
              <a:rPr lang="es-MX" sz="1700" dirty="0">
                <a:solidFill>
                  <a:schemeClr val="bg1"/>
                </a:solidFill>
              </a:rPr>
              <a:t>•	¿Otro </a:t>
            </a:r>
            <a:r>
              <a:rPr lang="es-MX" sz="1700" dirty="0" err="1">
                <a:solidFill>
                  <a:schemeClr val="bg1"/>
                </a:solidFill>
              </a:rPr>
              <a:t>partner</a:t>
            </a:r>
            <a:r>
              <a:rPr lang="es-MX" sz="1700" dirty="0">
                <a:solidFill>
                  <a:schemeClr val="bg1"/>
                </a:solidFill>
              </a:rPr>
              <a:t> externo?</a:t>
            </a:r>
          </a:p>
          <a:p>
            <a:r>
              <a:rPr lang="es-MX" sz="1700" dirty="0">
                <a:solidFill>
                  <a:schemeClr val="bg1"/>
                </a:solidFill>
              </a:rPr>
              <a:t>✔ Que cuando lo tengan, me envíes en texto las “huellas” resumidas</a:t>
            </a:r>
          </a:p>
          <a:p>
            <a:r>
              <a:rPr lang="es-MX" sz="1700" dirty="0">
                <a:solidFill>
                  <a:schemeClr val="bg1"/>
                </a:solidFill>
              </a:rPr>
              <a:t>No necesito links ni fotos.</a:t>
            </a:r>
          </a:p>
          <a:p>
            <a:r>
              <a:rPr lang="es-MX" sz="1700" dirty="0">
                <a:solidFill>
                  <a:schemeClr val="bg1"/>
                </a:solidFill>
              </a:rPr>
              <a:t>Solo:</a:t>
            </a:r>
          </a:p>
          <a:p>
            <a:r>
              <a:rPr lang="es-MX" sz="1700" dirty="0">
                <a:solidFill>
                  <a:schemeClr val="bg1"/>
                </a:solidFill>
              </a:rPr>
              <a:t>•	5–10 líneas por persona</a:t>
            </a:r>
          </a:p>
          <a:p>
            <a:r>
              <a:rPr lang="es-MX" sz="1700" dirty="0">
                <a:solidFill>
                  <a:schemeClr val="bg1"/>
                </a:solidFill>
              </a:rPr>
              <a:t>•	Lo que la IA externa encontró</a:t>
            </a:r>
          </a:p>
          <a:p>
            <a:r>
              <a:rPr lang="es-MX" sz="1700" dirty="0">
                <a:solidFill>
                  <a:schemeClr val="bg1"/>
                </a:solidFill>
              </a:rPr>
              <a:t>•	Lo que ustedes encontraron</a:t>
            </a:r>
          </a:p>
          <a:p>
            <a:r>
              <a:rPr lang="es-MX" sz="1700" dirty="0">
                <a:solidFill>
                  <a:schemeClr val="bg1"/>
                </a:solidFill>
              </a:rPr>
              <a:t>•	Palabras clave asociadas</a:t>
            </a:r>
          </a:p>
          <a:p>
            <a:r>
              <a:rPr lang="es-MX" sz="1700" dirty="0">
                <a:solidFill>
                  <a:schemeClr val="bg1"/>
                </a:solidFill>
              </a:rPr>
              <a:t>Con eso puedo avanzar al diseño completo.</a:t>
            </a:r>
          </a:p>
          <a:p>
            <a:r>
              <a:rPr lang="es-MX" sz="1700" dirty="0">
                <a:solidFill>
                  <a:schemeClr val="bg1"/>
                </a:solidFill>
              </a:rPr>
              <a:t>________________________________________</a:t>
            </a:r>
          </a:p>
          <a:p>
            <a:r>
              <a:rPr lang="es-MX" sz="1700" dirty="0">
                <a:solidFill>
                  <a:schemeClr val="bg1"/>
                </a:solidFill>
              </a:rPr>
              <a:t>[Especulación] Si quieres, puedo prepararte AHORA:</a:t>
            </a:r>
          </a:p>
          <a:p>
            <a:r>
              <a:rPr lang="es-MX" sz="1700" dirty="0">
                <a:solidFill>
                  <a:schemeClr val="bg1"/>
                </a:solidFill>
              </a:rPr>
              <a:t>👉 Una plantilla exacta para que tu equipo o Ulises levanten cada huella digital</a:t>
            </a:r>
          </a:p>
          <a:p>
            <a:r>
              <a:rPr lang="es-MX" sz="1700" dirty="0">
                <a:solidFill>
                  <a:schemeClr val="bg1"/>
                </a:solidFill>
              </a:rPr>
              <a:t>(lista de preguntas, pasos, formato para devolverlo)</a:t>
            </a:r>
          </a:p>
          <a:p>
            <a:r>
              <a:rPr lang="es-MX" sz="1700" dirty="0">
                <a:solidFill>
                  <a:schemeClr val="bg1"/>
                </a:solidFill>
              </a:rPr>
              <a:t>¿Quieres que te prepare esa plantilla?</a:t>
            </a:r>
          </a:p>
          <a:p>
            <a:r>
              <a:rPr lang="es-MX" sz="1700" dirty="0">
                <a:solidFill>
                  <a:schemeClr val="bg1"/>
                </a:solidFill>
              </a:rPr>
              <a:t>Dijiste:</a:t>
            </a:r>
          </a:p>
          <a:p>
            <a:r>
              <a:rPr lang="es-MX" sz="1700" dirty="0">
                <a:solidFill>
                  <a:schemeClr val="bg1"/>
                </a:solidFill>
              </a:rPr>
              <a:t>1.Ok seria </a:t>
            </a:r>
            <a:r>
              <a:rPr lang="es-MX" sz="1700" dirty="0" err="1">
                <a:solidFill>
                  <a:schemeClr val="bg1"/>
                </a:solidFill>
              </a:rPr>
              <a:t>buana</a:t>
            </a:r>
            <a:r>
              <a:rPr lang="es-MX" sz="1700" dirty="0">
                <a:solidFill>
                  <a:schemeClr val="bg1"/>
                </a:solidFill>
              </a:rPr>
              <a:t> la panilla. 2.-En </a:t>
            </a:r>
            <a:r>
              <a:rPr lang="es-MX" sz="1700" dirty="0" err="1">
                <a:solidFill>
                  <a:schemeClr val="bg1"/>
                </a:solidFill>
              </a:rPr>
              <a:t>linkedin</a:t>
            </a:r>
            <a:r>
              <a:rPr lang="es-MX" sz="1700" dirty="0">
                <a:solidFill>
                  <a:schemeClr val="bg1"/>
                </a:solidFill>
              </a:rPr>
              <a:t> nosotros y mas </a:t>
            </a:r>
            <a:r>
              <a:rPr lang="es-MX" sz="1700" dirty="0" err="1">
                <a:solidFill>
                  <a:schemeClr val="bg1"/>
                </a:solidFill>
              </a:rPr>
              <a:t>alla</a:t>
            </a:r>
            <a:r>
              <a:rPr lang="es-MX" sz="1700" dirty="0">
                <a:solidFill>
                  <a:schemeClr val="bg1"/>
                </a:solidFill>
              </a:rPr>
              <a:t> </a:t>
            </a:r>
            <a:r>
              <a:rPr lang="es-MX" sz="1700" dirty="0" err="1">
                <a:solidFill>
                  <a:schemeClr val="bg1"/>
                </a:solidFill>
              </a:rPr>
              <a:t>pued</a:t>
            </a:r>
            <a:r>
              <a:rPr lang="es-MX" sz="1700" dirty="0">
                <a:solidFill>
                  <a:schemeClr val="bg1"/>
                </a:solidFill>
              </a:rPr>
              <a:t> ser </a:t>
            </a:r>
            <a:r>
              <a:rPr lang="es-MX" sz="1700" dirty="0" err="1">
                <a:solidFill>
                  <a:schemeClr val="bg1"/>
                </a:solidFill>
              </a:rPr>
              <a:t>ulises</a:t>
            </a:r>
            <a:r>
              <a:rPr lang="es-MX" sz="1700" dirty="0">
                <a:solidFill>
                  <a:schemeClr val="bg1"/>
                </a:solidFill>
              </a:rPr>
              <a:t> lo que puedo consultar mañana con </a:t>
            </a:r>
            <a:r>
              <a:rPr lang="es-MX" sz="1700" dirty="0" err="1">
                <a:solidFill>
                  <a:schemeClr val="bg1"/>
                </a:solidFill>
              </a:rPr>
              <a:t>carlos</a:t>
            </a:r>
            <a:r>
              <a:rPr lang="es-MX" sz="1700" dirty="0">
                <a:solidFill>
                  <a:schemeClr val="bg1"/>
                </a:solidFill>
              </a:rPr>
              <a:t>. 3.-Lo otro es que </a:t>
            </a:r>
            <a:r>
              <a:rPr lang="es-MX" sz="1700" dirty="0" err="1">
                <a:solidFill>
                  <a:schemeClr val="bg1"/>
                </a:solidFill>
              </a:rPr>
              <a:t>carlos</a:t>
            </a:r>
            <a:r>
              <a:rPr lang="es-MX" sz="1700" dirty="0">
                <a:solidFill>
                  <a:schemeClr val="bg1"/>
                </a:solidFill>
              </a:rPr>
              <a:t> </a:t>
            </a:r>
            <a:r>
              <a:rPr lang="es-MX" sz="1700" dirty="0" err="1">
                <a:solidFill>
                  <a:schemeClr val="bg1"/>
                </a:solidFill>
              </a:rPr>
              <a:t>encontro</a:t>
            </a:r>
            <a:r>
              <a:rPr lang="es-MX" sz="1700" dirty="0">
                <a:solidFill>
                  <a:schemeClr val="bg1"/>
                </a:solidFill>
              </a:rPr>
              <a:t> que la </a:t>
            </a:r>
            <a:r>
              <a:rPr lang="es-MX" sz="1700" dirty="0" err="1">
                <a:solidFill>
                  <a:schemeClr val="bg1"/>
                </a:solidFill>
              </a:rPr>
              <a:t>tipologia</a:t>
            </a:r>
            <a:r>
              <a:rPr lang="es-MX" sz="1700" dirty="0">
                <a:solidFill>
                  <a:schemeClr val="bg1"/>
                </a:solidFill>
              </a:rPr>
              <a:t> del logo en </a:t>
            </a:r>
            <a:r>
              <a:rPr lang="es-MX" sz="1700" dirty="0" err="1">
                <a:solidFill>
                  <a:schemeClr val="bg1"/>
                </a:solidFill>
              </a:rPr>
              <a:t>straegic</a:t>
            </a:r>
            <a:r>
              <a:rPr lang="es-MX" sz="1700" dirty="0">
                <a:solidFill>
                  <a:schemeClr val="bg1"/>
                </a:solidFill>
              </a:rPr>
              <a:t> no es moderno y </a:t>
            </a:r>
            <a:r>
              <a:rPr lang="es-MX" sz="1700" dirty="0" err="1">
                <a:solidFill>
                  <a:schemeClr val="bg1"/>
                </a:solidFill>
              </a:rPr>
              <a:t>lely</a:t>
            </a:r>
            <a:r>
              <a:rPr lang="es-MX" sz="1700" dirty="0">
                <a:solidFill>
                  <a:schemeClr val="bg1"/>
                </a:solidFill>
              </a:rPr>
              <a:t> que se destaca demasiado el </a:t>
            </a:r>
            <a:r>
              <a:rPr lang="es-MX" sz="1700" dirty="0" err="1">
                <a:solidFill>
                  <a:schemeClr val="bg1"/>
                </a:solidFill>
              </a:rPr>
              <a:t>strategic</a:t>
            </a:r>
            <a:r>
              <a:rPr lang="es-MX" sz="1700" dirty="0">
                <a:solidFill>
                  <a:schemeClr val="bg1"/>
                </a:solidFill>
              </a:rPr>
              <a:t> por ser </a:t>
            </a:r>
            <a:r>
              <a:rPr lang="es-MX" sz="1700" dirty="0" err="1">
                <a:solidFill>
                  <a:schemeClr val="bg1"/>
                </a:solidFill>
              </a:rPr>
              <a:t>msas</a:t>
            </a:r>
            <a:r>
              <a:rPr lang="es-MX" sz="1700" dirty="0">
                <a:solidFill>
                  <a:schemeClr val="bg1"/>
                </a:solidFill>
              </a:rPr>
              <a:t> grande y negro. Eso nos lleva a </a:t>
            </a:r>
            <a:r>
              <a:rPr lang="es-MX" sz="1700" dirty="0" err="1">
                <a:solidFill>
                  <a:schemeClr val="bg1"/>
                </a:solidFill>
              </a:rPr>
              <a:t>intenar</a:t>
            </a:r>
            <a:r>
              <a:rPr lang="es-MX" sz="1700" dirty="0">
                <a:solidFill>
                  <a:schemeClr val="bg1"/>
                </a:solidFill>
              </a:rPr>
              <a:t> sacar el logo </a:t>
            </a:r>
            <a:r>
              <a:rPr lang="es-MX" sz="1700" dirty="0" err="1">
                <a:solidFill>
                  <a:schemeClr val="bg1"/>
                </a:solidFill>
              </a:rPr>
              <a:t>pomiendo</a:t>
            </a:r>
            <a:r>
              <a:rPr lang="es-MX" sz="1700" dirty="0">
                <a:solidFill>
                  <a:schemeClr val="bg1"/>
                </a:solidFill>
              </a:rPr>
              <a:t> celesta a la flecha y </a:t>
            </a:r>
            <a:r>
              <a:rPr lang="es-MX" sz="1700" dirty="0" err="1">
                <a:solidFill>
                  <a:schemeClr val="bg1"/>
                </a:solidFill>
              </a:rPr>
              <a:t>strategic</a:t>
            </a:r>
            <a:r>
              <a:rPr lang="es-MX" sz="1700" dirty="0">
                <a:solidFill>
                  <a:schemeClr val="bg1"/>
                </a:solidFill>
              </a:rPr>
              <a:t> y lo de abajo negro, junto con GL 5.-hoy se </a:t>
            </a:r>
            <a:r>
              <a:rPr lang="es-MX" sz="1700" dirty="0" err="1">
                <a:solidFill>
                  <a:schemeClr val="bg1"/>
                </a:solidFill>
              </a:rPr>
              <a:t>mepaso</a:t>
            </a:r>
            <a:r>
              <a:rPr lang="es-MX" sz="1700" dirty="0">
                <a:solidFill>
                  <a:schemeClr val="bg1"/>
                </a:solidFill>
              </a:rPr>
              <a:t> la hora </a:t>
            </a:r>
            <a:r>
              <a:rPr lang="es-MX" sz="1700" dirty="0" err="1">
                <a:solidFill>
                  <a:schemeClr val="bg1"/>
                </a:solidFill>
              </a:rPr>
              <a:t>ymno</a:t>
            </a:r>
            <a:r>
              <a:rPr lang="es-MX" sz="1700" dirty="0">
                <a:solidFill>
                  <a:schemeClr val="bg1"/>
                </a:solidFill>
              </a:rPr>
              <a:t> puse la columna ¿la idea es que suba la columna con los ✔ #estrategia ✔ #desarrolloterritorial ✔ #ingenieria ✔ #resiliencia ✔ #leadership ✔ #Chile (si quieres tocar público amplio) ✔ #Transformación y dibujo de la matriz 6.-como vamos a usar en carrusel 7.- que otras acciones de </a:t>
            </a:r>
            <a:r>
              <a:rPr lang="es-MX" sz="1700" dirty="0" err="1">
                <a:solidFill>
                  <a:schemeClr val="bg1"/>
                </a:solidFill>
              </a:rPr>
              <a:t>mk</a:t>
            </a:r>
            <a:r>
              <a:rPr lang="es-MX" sz="1700" dirty="0">
                <a:solidFill>
                  <a:schemeClr val="bg1"/>
                </a:solidFill>
              </a:rPr>
              <a:t> digital debemos hacer yo , </a:t>
            </a:r>
            <a:r>
              <a:rPr lang="es-MX" sz="1700" dirty="0" err="1">
                <a:solidFill>
                  <a:schemeClr val="bg1"/>
                </a:solidFill>
              </a:rPr>
              <a:t>carlos</a:t>
            </a:r>
            <a:r>
              <a:rPr lang="es-MX" sz="1700" dirty="0">
                <a:solidFill>
                  <a:schemeClr val="bg1"/>
                </a:solidFill>
              </a:rPr>
              <a:t> , </a:t>
            </a:r>
            <a:r>
              <a:rPr lang="es-MX" sz="1700" dirty="0" err="1">
                <a:solidFill>
                  <a:schemeClr val="bg1"/>
                </a:solidFill>
              </a:rPr>
              <a:t>claus</a:t>
            </a:r>
            <a:r>
              <a:rPr lang="es-MX" sz="1700" dirty="0">
                <a:solidFill>
                  <a:schemeClr val="bg1"/>
                </a:solidFill>
              </a:rPr>
              <a:t> y otros 8.-necesito avanzar en esto para volver a trabajar en el relato, terminar el manual CAM</a:t>
            </a:r>
          </a:p>
          <a:p>
            <a:r>
              <a:rPr lang="es-MX" sz="1700" dirty="0" err="1">
                <a:solidFill>
                  <a:schemeClr val="bg1"/>
                </a:solidFill>
              </a:rPr>
              <a:t>ChatGPT</a:t>
            </a:r>
            <a:r>
              <a:rPr lang="es-MX" sz="1700" dirty="0">
                <a:solidFill>
                  <a:schemeClr val="bg1"/>
                </a:solidFill>
              </a:rPr>
              <a:t> dijo:</a:t>
            </a:r>
          </a:p>
          <a:p>
            <a:r>
              <a:rPr lang="es-MX" sz="1700" dirty="0">
                <a:solidFill>
                  <a:schemeClr val="bg1"/>
                </a:solidFill>
              </a:rPr>
              <a:t>[No verificado] Toda la respuesta es especulativa, basada solo en lo que mencionas.</a:t>
            </a:r>
          </a:p>
          <a:p>
            <a:r>
              <a:rPr lang="es-MX" sz="1700" dirty="0">
                <a:solidFill>
                  <a:schemeClr val="bg1"/>
                </a:solidFill>
              </a:rPr>
              <a:t>A continuación te entrego 1) la plantilla, 2) ajustes al logo, 3) guía para la columna, 4) cómo usar carruseles, 5) acciones de marketing digital para cada uno, 6) orden de trabajo para volver al Relato y al Manual CAM.</a:t>
            </a:r>
          </a:p>
          <a:p>
            <a:endParaRPr lang="es-MX" sz="1700" dirty="0">
              <a:solidFill>
                <a:schemeClr val="bg1"/>
              </a:solidFill>
            </a:endParaRPr>
          </a:p>
          <a:p>
            <a:r>
              <a:rPr lang="es-MX" sz="1700" dirty="0">
                <a:solidFill>
                  <a:schemeClr val="bg1"/>
                </a:solidFill>
              </a:rPr>
              <a:t>1. Plantilla completa para levantar huella digital (para ustedes o Ulises)</a:t>
            </a:r>
          </a:p>
          <a:p>
            <a:r>
              <a:rPr lang="es-MX" sz="1700" dirty="0">
                <a:solidFill>
                  <a:schemeClr val="bg1"/>
                </a:solidFill>
              </a:rPr>
              <a:t>(copiar/pegar y usar con cada persona)</a:t>
            </a:r>
          </a:p>
          <a:p>
            <a:r>
              <a:rPr lang="es-MX" sz="1700" dirty="0">
                <a:solidFill>
                  <a:schemeClr val="bg1"/>
                </a:solidFill>
              </a:rPr>
              <a:t>________________________________________</a:t>
            </a:r>
          </a:p>
          <a:p>
            <a:r>
              <a:rPr lang="es-MX" sz="1700" dirty="0">
                <a:solidFill>
                  <a:schemeClr val="bg1"/>
                </a:solidFill>
              </a:rPr>
              <a:t>PLANTILLA — HUELLA DIGITAL / IDENTIDAD PROFESIONAL</a:t>
            </a:r>
          </a:p>
          <a:p>
            <a:r>
              <a:rPr lang="es-MX" sz="1700" dirty="0">
                <a:solidFill>
                  <a:schemeClr val="bg1"/>
                </a:solidFill>
              </a:rPr>
              <a:t>A. Datos básicos</a:t>
            </a:r>
          </a:p>
          <a:p>
            <a:r>
              <a:rPr lang="es-MX" sz="1700" dirty="0">
                <a:solidFill>
                  <a:schemeClr val="bg1"/>
                </a:solidFill>
              </a:rPr>
              <a:t>•	Nombre completo:</a:t>
            </a:r>
          </a:p>
          <a:p>
            <a:r>
              <a:rPr lang="es-MX" sz="1700" dirty="0">
                <a:solidFill>
                  <a:schemeClr val="bg1"/>
                </a:solidFill>
              </a:rPr>
              <a:t>•	Profesión / título:</a:t>
            </a:r>
          </a:p>
          <a:p>
            <a:r>
              <a:rPr lang="es-MX" sz="1700" dirty="0">
                <a:solidFill>
                  <a:schemeClr val="bg1"/>
                </a:solidFill>
              </a:rPr>
              <a:t>•	Rango de edad aproximado:</a:t>
            </a:r>
          </a:p>
          <a:p>
            <a:r>
              <a:rPr lang="es-MX" sz="1700" dirty="0">
                <a:solidFill>
                  <a:schemeClr val="bg1"/>
                </a:solidFill>
              </a:rPr>
              <a:t>•	Rol actual dentro del equipo:</a:t>
            </a:r>
          </a:p>
          <a:p>
            <a:r>
              <a:rPr lang="es-MX" sz="1700" dirty="0">
                <a:solidFill>
                  <a:schemeClr val="bg1"/>
                </a:solidFill>
              </a:rPr>
              <a:t>B. Presencia digital (pública)</a:t>
            </a:r>
          </a:p>
          <a:p>
            <a:r>
              <a:rPr lang="es-MX" sz="1700" dirty="0">
                <a:solidFill>
                  <a:schemeClr val="bg1"/>
                </a:solidFill>
              </a:rPr>
              <a:t>LinkedIn:</a:t>
            </a:r>
          </a:p>
          <a:p>
            <a:r>
              <a:rPr lang="es-MX" sz="1700" dirty="0">
                <a:solidFill>
                  <a:schemeClr val="bg1"/>
                </a:solidFill>
              </a:rPr>
              <a:t>•	¿Tiene perfil?</a:t>
            </a:r>
          </a:p>
          <a:p>
            <a:r>
              <a:rPr lang="es-MX" sz="1700" dirty="0">
                <a:solidFill>
                  <a:schemeClr val="bg1"/>
                </a:solidFill>
              </a:rPr>
              <a:t>•	¿Cantidad de conexiones?</a:t>
            </a:r>
          </a:p>
          <a:p>
            <a:r>
              <a:rPr lang="es-MX" sz="1700" dirty="0">
                <a:solidFill>
                  <a:schemeClr val="bg1"/>
                </a:solidFill>
              </a:rPr>
              <a:t>•	¿Claridad del titular profesional?</a:t>
            </a:r>
          </a:p>
          <a:p>
            <a:r>
              <a:rPr lang="es-MX" sz="1700" dirty="0">
                <a:solidFill>
                  <a:schemeClr val="bg1"/>
                </a:solidFill>
              </a:rPr>
              <a:t>•	¿Qué palabras clave aparecen en su descripción?</a:t>
            </a:r>
          </a:p>
          <a:p>
            <a:r>
              <a:rPr lang="es-MX" sz="1700" dirty="0">
                <a:solidFill>
                  <a:schemeClr val="bg1"/>
                </a:solidFill>
              </a:rPr>
              <a:t>Otras redes públicas relevantes (Instagram, YouTube, Web):</a:t>
            </a:r>
          </a:p>
          <a:p>
            <a:r>
              <a:rPr lang="es-MX" sz="1700" dirty="0">
                <a:solidFill>
                  <a:schemeClr val="bg1"/>
                </a:solidFill>
              </a:rPr>
              <a:t>•	¿Existen? ¿Cómo se usan?</a:t>
            </a:r>
          </a:p>
          <a:p>
            <a:r>
              <a:rPr lang="es-MX" sz="1700" dirty="0">
                <a:solidFill>
                  <a:schemeClr val="bg1"/>
                </a:solidFill>
              </a:rPr>
              <a:t>C. Apariciones públicas</a:t>
            </a:r>
          </a:p>
          <a:p>
            <a:r>
              <a:rPr lang="es-MX" sz="1700" dirty="0">
                <a:solidFill>
                  <a:schemeClr val="bg1"/>
                </a:solidFill>
              </a:rPr>
              <a:t>•	Artículos / entrevistas / notas (si existen)</a:t>
            </a:r>
          </a:p>
          <a:p>
            <a:r>
              <a:rPr lang="es-MX" sz="1700" dirty="0">
                <a:solidFill>
                  <a:schemeClr val="bg1"/>
                </a:solidFill>
              </a:rPr>
              <a:t>•	Participación en charlas, </a:t>
            </a:r>
            <a:r>
              <a:rPr lang="es-MX" sz="1700" dirty="0" err="1">
                <a:solidFill>
                  <a:schemeClr val="bg1"/>
                </a:solidFill>
              </a:rPr>
              <a:t>webinars</a:t>
            </a:r>
            <a:r>
              <a:rPr lang="es-MX" sz="1700" dirty="0">
                <a:solidFill>
                  <a:schemeClr val="bg1"/>
                </a:solidFill>
              </a:rPr>
              <a:t>, cursos</a:t>
            </a:r>
          </a:p>
          <a:p>
            <a:r>
              <a:rPr lang="es-MX" sz="1700" dirty="0">
                <a:solidFill>
                  <a:schemeClr val="bg1"/>
                </a:solidFill>
              </a:rPr>
              <a:t>•	Proyectos mencionados públicamente</a:t>
            </a:r>
          </a:p>
          <a:p>
            <a:r>
              <a:rPr lang="es-MX" sz="1700" dirty="0">
                <a:solidFill>
                  <a:schemeClr val="bg1"/>
                </a:solidFill>
              </a:rPr>
              <a:t>D. Temas asociados (palabras clave encontradas por herramientas externas)</a:t>
            </a:r>
          </a:p>
          <a:p>
            <a:r>
              <a:rPr lang="es-MX" sz="1700" dirty="0">
                <a:solidFill>
                  <a:schemeClr val="bg1"/>
                </a:solidFill>
              </a:rPr>
              <a:t>(Aquí colocan lo que Ulises, ustedes o una IA con </a:t>
            </a:r>
            <a:r>
              <a:rPr lang="es-MX" sz="1700" dirty="0" err="1">
                <a:solidFill>
                  <a:schemeClr val="bg1"/>
                </a:solidFill>
              </a:rPr>
              <a:t>browsing</a:t>
            </a:r>
            <a:r>
              <a:rPr lang="es-MX" sz="1700" dirty="0">
                <a:solidFill>
                  <a:schemeClr val="bg1"/>
                </a:solidFill>
              </a:rPr>
              <a:t> detecte)</a:t>
            </a:r>
          </a:p>
          <a:p>
            <a:r>
              <a:rPr lang="es-MX" sz="1700" dirty="0">
                <a:solidFill>
                  <a:schemeClr val="bg1"/>
                </a:solidFill>
              </a:rPr>
              <a:t>Ejemplo: CAM, ingeniería, banca, liderazgo, digital, coaching, medioambiente, etc.</a:t>
            </a:r>
          </a:p>
          <a:p>
            <a:r>
              <a:rPr lang="es-MX" sz="1700" dirty="0">
                <a:solidFill>
                  <a:schemeClr val="bg1"/>
                </a:solidFill>
              </a:rPr>
              <a:t>E. Percepción externa estimada</a:t>
            </a:r>
          </a:p>
          <a:p>
            <a:r>
              <a:rPr lang="es-MX" sz="1700" dirty="0">
                <a:solidFill>
                  <a:schemeClr val="bg1"/>
                </a:solidFill>
              </a:rPr>
              <a:t>(interpretación abierta según lo que encuentren)</a:t>
            </a:r>
          </a:p>
          <a:p>
            <a:r>
              <a:rPr lang="es-MX" sz="1700" dirty="0">
                <a:solidFill>
                  <a:schemeClr val="bg1"/>
                </a:solidFill>
              </a:rPr>
              <a:t>•	¿Cómo parece verlo el mercado?</a:t>
            </a:r>
          </a:p>
          <a:p>
            <a:r>
              <a:rPr lang="es-MX" sz="1700" dirty="0">
                <a:solidFill>
                  <a:schemeClr val="bg1"/>
                </a:solidFill>
              </a:rPr>
              <a:t>•	¿Qué tipo de experto representa?</a:t>
            </a:r>
          </a:p>
          <a:p>
            <a:r>
              <a:rPr lang="es-MX" sz="1700" dirty="0">
                <a:solidFill>
                  <a:schemeClr val="bg1"/>
                </a:solidFill>
              </a:rPr>
              <a:t>•	¿Qué fortalezas destacan?</a:t>
            </a:r>
          </a:p>
          <a:p>
            <a:r>
              <a:rPr lang="es-MX" sz="1700" dirty="0">
                <a:solidFill>
                  <a:schemeClr val="bg1"/>
                </a:solidFill>
              </a:rPr>
              <a:t>•	¿Qué brechas digitales tiene?</a:t>
            </a:r>
          </a:p>
          <a:p>
            <a:r>
              <a:rPr lang="es-MX" sz="1700" dirty="0">
                <a:solidFill>
                  <a:schemeClr val="bg1"/>
                </a:solidFill>
              </a:rPr>
              <a:t>F. Rol generacional natural</a:t>
            </a:r>
          </a:p>
          <a:p>
            <a:r>
              <a:rPr lang="es-MX" sz="1700" dirty="0">
                <a:solidFill>
                  <a:schemeClr val="bg1"/>
                </a:solidFill>
              </a:rPr>
              <a:t>•	Senior / Intermedio / Adulto joven / Joven</a:t>
            </a:r>
          </a:p>
          <a:p>
            <a:r>
              <a:rPr lang="es-MX" sz="1700" dirty="0">
                <a:solidFill>
                  <a:schemeClr val="bg1"/>
                </a:solidFill>
              </a:rPr>
              <a:t>G. Potencial rol comercial</a:t>
            </a:r>
          </a:p>
          <a:p>
            <a:r>
              <a:rPr lang="es-MX" sz="1700" dirty="0">
                <a:solidFill>
                  <a:schemeClr val="bg1"/>
                </a:solidFill>
              </a:rPr>
              <a:t>•	Vocero senior</a:t>
            </a:r>
          </a:p>
          <a:p>
            <a:r>
              <a:rPr lang="es-MX" sz="1700" dirty="0">
                <a:solidFill>
                  <a:schemeClr val="bg1"/>
                </a:solidFill>
              </a:rPr>
              <a:t>•	Vocero técnico</a:t>
            </a:r>
          </a:p>
          <a:p>
            <a:r>
              <a:rPr lang="es-MX" sz="1700" dirty="0">
                <a:solidFill>
                  <a:schemeClr val="bg1"/>
                </a:solidFill>
              </a:rPr>
              <a:t>•	Vocero digital</a:t>
            </a:r>
          </a:p>
          <a:p>
            <a:r>
              <a:rPr lang="es-MX" sz="1700" dirty="0">
                <a:solidFill>
                  <a:schemeClr val="bg1"/>
                </a:solidFill>
              </a:rPr>
              <a:t>•	Difusor de contenidos</a:t>
            </a:r>
          </a:p>
          <a:p>
            <a:r>
              <a:rPr lang="es-MX" sz="1700" dirty="0">
                <a:solidFill>
                  <a:schemeClr val="bg1"/>
                </a:solidFill>
              </a:rPr>
              <a:t>•	Conector de redes</a:t>
            </a:r>
          </a:p>
          <a:p>
            <a:r>
              <a:rPr lang="es-MX" sz="1700" dirty="0">
                <a:solidFill>
                  <a:schemeClr val="bg1"/>
                </a:solidFill>
              </a:rPr>
              <a:t>•	Ninguno por ahora</a:t>
            </a:r>
          </a:p>
          <a:p>
            <a:r>
              <a:rPr lang="es-MX" sz="1700" dirty="0">
                <a:solidFill>
                  <a:schemeClr val="bg1"/>
                </a:solidFill>
              </a:rPr>
              <a:t>H. Brechas observadas</a:t>
            </a:r>
          </a:p>
          <a:p>
            <a:r>
              <a:rPr lang="es-MX" sz="1700" dirty="0">
                <a:solidFill>
                  <a:schemeClr val="bg1"/>
                </a:solidFill>
              </a:rPr>
              <a:t>•	Falta de claridad digital</a:t>
            </a:r>
          </a:p>
          <a:p>
            <a:r>
              <a:rPr lang="es-MX" sz="1700" dirty="0">
                <a:solidFill>
                  <a:schemeClr val="bg1"/>
                </a:solidFill>
              </a:rPr>
              <a:t>•	Falta de presencia</a:t>
            </a:r>
          </a:p>
          <a:p>
            <a:r>
              <a:rPr lang="es-MX" sz="1700" dirty="0">
                <a:solidFill>
                  <a:schemeClr val="bg1"/>
                </a:solidFill>
              </a:rPr>
              <a:t>•	Falta de contenido</a:t>
            </a:r>
          </a:p>
          <a:p>
            <a:r>
              <a:rPr lang="es-MX" sz="1700" dirty="0">
                <a:solidFill>
                  <a:schemeClr val="bg1"/>
                </a:solidFill>
              </a:rPr>
              <a:t>•	Falta de foco comercial</a:t>
            </a:r>
          </a:p>
          <a:p>
            <a:r>
              <a:rPr lang="es-MX" sz="1700" dirty="0">
                <a:solidFill>
                  <a:schemeClr val="bg1"/>
                </a:solidFill>
              </a:rPr>
              <a:t>•	Falta de posicionamiento temático</a:t>
            </a:r>
          </a:p>
          <a:p>
            <a:r>
              <a:rPr lang="es-MX" sz="1700" dirty="0">
                <a:solidFill>
                  <a:schemeClr val="bg1"/>
                </a:solidFill>
              </a:rPr>
              <a:t>________________________________________</a:t>
            </a:r>
          </a:p>
          <a:p>
            <a:r>
              <a:rPr lang="es-MX" sz="1700" dirty="0">
                <a:solidFill>
                  <a:schemeClr val="bg1"/>
                </a:solidFill>
              </a:rPr>
              <a:t>2. Sobre el LOGO y los comentarios de Carlos y </a:t>
            </a:r>
            <a:r>
              <a:rPr lang="es-MX" sz="1700" dirty="0" err="1">
                <a:solidFill>
                  <a:schemeClr val="bg1"/>
                </a:solidFill>
              </a:rPr>
              <a:t>Lely</a:t>
            </a:r>
            <a:endParaRPr lang="es-MX" sz="1700" dirty="0">
              <a:solidFill>
                <a:schemeClr val="bg1"/>
              </a:solidFill>
            </a:endParaRPr>
          </a:p>
          <a:p>
            <a:r>
              <a:rPr lang="es-MX" sz="1700" dirty="0">
                <a:solidFill>
                  <a:schemeClr val="bg1"/>
                </a:solidFill>
              </a:rPr>
              <a:t>[Especulación]</a:t>
            </a:r>
          </a:p>
          <a:p>
            <a:r>
              <a:rPr lang="es-MX" sz="1700" dirty="0">
                <a:solidFill>
                  <a:schemeClr val="bg1"/>
                </a:solidFill>
              </a:rPr>
              <a:t>Tus observaciones son muy típicas:</a:t>
            </a:r>
          </a:p>
          <a:p>
            <a:r>
              <a:rPr lang="es-MX" sz="1700" dirty="0">
                <a:solidFill>
                  <a:schemeClr val="bg1"/>
                </a:solidFill>
              </a:rPr>
              <a:t>•	“</a:t>
            </a:r>
            <a:r>
              <a:rPr lang="es-MX" sz="1700" dirty="0" err="1">
                <a:solidFill>
                  <a:schemeClr val="bg1"/>
                </a:solidFill>
              </a:rPr>
              <a:t>Strategic</a:t>
            </a:r>
            <a:r>
              <a:rPr lang="es-MX" sz="1700" dirty="0">
                <a:solidFill>
                  <a:schemeClr val="bg1"/>
                </a:solidFill>
              </a:rPr>
              <a:t>” muy negro y grande → domina demasiado.</a:t>
            </a:r>
          </a:p>
          <a:p>
            <a:r>
              <a:rPr lang="es-MX" sz="1700" dirty="0">
                <a:solidFill>
                  <a:schemeClr val="bg1"/>
                </a:solidFill>
              </a:rPr>
              <a:t>•	“GL” queda chico → pierde fuerza.</a:t>
            </a:r>
          </a:p>
          <a:p>
            <a:r>
              <a:rPr lang="es-MX" sz="1700" dirty="0">
                <a:solidFill>
                  <a:schemeClr val="bg1"/>
                </a:solidFill>
              </a:rPr>
              <a:t>•	La flecha azul/ celeste puede modernizar el conjunto.</a:t>
            </a:r>
          </a:p>
          <a:p>
            <a:r>
              <a:rPr lang="es-MX" sz="1700" dirty="0">
                <a:solidFill>
                  <a:schemeClr val="bg1"/>
                </a:solidFill>
              </a:rPr>
              <a:t>Propuesta especulativa de ajustes:</a:t>
            </a:r>
          </a:p>
          <a:p>
            <a:r>
              <a:rPr lang="es-MX" sz="1700" dirty="0">
                <a:solidFill>
                  <a:schemeClr val="bg1"/>
                </a:solidFill>
              </a:rPr>
              <a:t>A) Jerarquía visual recomendada</a:t>
            </a:r>
          </a:p>
          <a:p>
            <a:r>
              <a:rPr lang="es-MX" sz="1700" dirty="0">
                <a:solidFill>
                  <a:schemeClr val="bg1"/>
                </a:solidFill>
              </a:rPr>
              <a:t>•	“GL” → protagonista</a:t>
            </a:r>
          </a:p>
          <a:p>
            <a:r>
              <a:rPr lang="es-MX" sz="1700" dirty="0">
                <a:solidFill>
                  <a:schemeClr val="bg1"/>
                </a:solidFill>
              </a:rPr>
              <a:t>•	Flecha → celeste (identidad contemporánea, menos dura)</a:t>
            </a:r>
          </a:p>
          <a:p>
            <a:r>
              <a:rPr lang="es-MX" sz="1700" dirty="0">
                <a:solidFill>
                  <a:schemeClr val="bg1"/>
                </a:solidFill>
              </a:rPr>
              <a:t>•	“</a:t>
            </a:r>
            <a:r>
              <a:rPr lang="es-MX" sz="1700" dirty="0" err="1">
                <a:solidFill>
                  <a:schemeClr val="bg1"/>
                </a:solidFill>
              </a:rPr>
              <a:t>strategic</a:t>
            </a:r>
            <a:r>
              <a:rPr lang="es-MX" sz="1700" dirty="0">
                <a:solidFill>
                  <a:schemeClr val="bg1"/>
                </a:solidFill>
              </a:rPr>
              <a:t>” → gris oscuro o negro, más pequeño</a:t>
            </a:r>
          </a:p>
          <a:p>
            <a:r>
              <a:rPr lang="es-MX" sz="1700" dirty="0">
                <a:solidFill>
                  <a:schemeClr val="bg1"/>
                </a:solidFill>
              </a:rPr>
              <a:t>•	Línea inferior (Chile / </a:t>
            </a:r>
            <a:r>
              <a:rPr lang="es-MX" sz="1700" dirty="0" err="1">
                <a:solidFill>
                  <a:schemeClr val="bg1"/>
                </a:solidFill>
              </a:rPr>
              <a:t>Consulting</a:t>
            </a:r>
            <a:r>
              <a:rPr lang="es-MX" sz="1700" dirty="0">
                <a:solidFill>
                  <a:schemeClr val="bg1"/>
                </a:solidFill>
              </a:rPr>
              <a:t> / </a:t>
            </a:r>
            <a:r>
              <a:rPr lang="es-MX" sz="1700" dirty="0" err="1">
                <a:solidFill>
                  <a:schemeClr val="bg1"/>
                </a:solidFill>
              </a:rPr>
              <a:t>Engineering</a:t>
            </a:r>
            <a:r>
              <a:rPr lang="es-MX" sz="1700" dirty="0">
                <a:solidFill>
                  <a:schemeClr val="bg1"/>
                </a:solidFill>
              </a:rPr>
              <a:t>) → negro fino</a:t>
            </a:r>
          </a:p>
          <a:p>
            <a:r>
              <a:rPr lang="es-MX" sz="1700" dirty="0">
                <a:solidFill>
                  <a:schemeClr val="bg1"/>
                </a:solidFill>
              </a:rPr>
              <a:t>B) Resultado buscado</a:t>
            </a:r>
          </a:p>
          <a:p>
            <a:r>
              <a:rPr lang="es-MX" sz="1700" dirty="0">
                <a:solidFill>
                  <a:schemeClr val="bg1"/>
                </a:solidFill>
              </a:rPr>
              <a:t>•	Marca más moderna</a:t>
            </a:r>
          </a:p>
          <a:p>
            <a:r>
              <a:rPr lang="es-MX" sz="1700" dirty="0">
                <a:solidFill>
                  <a:schemeClr val="bg1"/>
                </a:solidFill>
              </a:rPr>
              <a:t>•	Mejor equilibrio</a:t>
            </a:r>
          </a:p>
          <a:p>
            <a:r>
              <a:rPr lang="es-MX" sz="1700" dirty="0">
                <a:solidFill>
                  <a:schemeClr val="bg1"/>
                </a:solidFill>
              </a:rPr>
              <a:t>•	Menos sensación “años 90”</a:t>
            </a:r>
          </a:p>
          <a:p>
            <a:r>
              <a:rPr lang="es-MX" sz="1700" dirty="0">
                <a:solidFill>
                  <a:schemeClr val="bg1"/>
                </a:solidFill>
              </a:rPr>
              <a:t>•	Más identidad boutique contemporánea</a:t>
            </a:r>
          </a:p>
          <a:p>
            <a:r>
              <a:rPr lang="es-MX" sz="1700" dirty="0">
                <a:solidFill>
                  <a:schemeClr val="bg1"/>
                </a:solidFill>
              </a:rPr>
              <a:t>Si quieres, cuando tengas la imagen preliminar nueva, puedo darte </a:t>
            </a:r>
            <a:r>
              <a:rPr lang="es-MX" sz="1700" dirty="0" err="1">
                <a:solidFill>
                  <a:schemeClr val="bg1"/>
                </a:solidFill>
              </a:rPr>
              <a:t>feedback</a:t>
            </a:r>
            <a:r>
              <a:rPr lang="es-MX" sz="1700" dirty="0">
                <a:solidFill>
                  <a:schemeClr val="bg1"/>
                </a:solidFill>
              </a:rPr>
              <a:t> especulativo.</a:t>
            </a:r>
          </a:p>
          <a:p>
            <a:r>
              <a:rPr lang="es-MX" sz="1700" dirty="0">
                <a:solidFill>
                  <a:schemeClr val="bg1"/>
                </a:solidFill>
              </a:rPr>
              <a:t>________________________________________</a:t>
            </a:r>
          </a:p>
          <a:p>
            <a:r>
              <a:rPr lang="es-MX" sz="1700" dirty="0">
                <a:solidFill>
                  <a:schemeClr val="bg1"/>
                </a:solidFill>
              </a:rPr>
              <a:t>3. Sobre tu columna de hoy (#estrategia, #ingenieria, etc.)</a:t>
            </a:r>
          </a:p>
          <a:p>
            <a:r>
              <a:rPr lang="es-MX" sz="1700" dirty="0">
                <a:solidFill>
                  <a:schemeClr val="bg1"/>
                </a:solidFill>
              </a:rPr>
              <a:t>[Especulación]</a:t>
            </a:r>
          </a:p>
          <a:p>
            <a:r>
              <a:rPr lang="es-MX" sz="1700" dirty="0">
                <a:solidFill>
                  <a:schemeClr val="bg1"/>
                </a:solidFill>
              </a:rPr>
              <a:t>Sí, súbela.</a:t>
            </a:r>
          </a:p>
          <a:p>
            <a:r>
              <a:rPr lang="es-MX" sz="1700" dirty="0">
                <a:solidFill>
                  <a:schemeClr val="bg1"/>
                </a:solidFill>
              </a:rPr>
              <a:t>Lo clave es mantener consistencia:</a:t>
            </a:r>
          </a:p>
          <a:p>
            <a:r>
              <a:rPr lang="es-MX" sz="1700" dirty="0">
                <a:solidFill>
                  <a:schemeClr val="bg1"/>
                </a:solidFill>
              </a:rPr>
              <a:t>Hashtags recomendados (los que pusiste están bien):</a:t>
            </a:r>
          </a:p>
          <a:p>
            <a:r>
              <a:rPr lang="es-MX" sz="1700" dirty="0">
                <a:solidFill>
                  <a:schemeClr val="bg1"/>
                </a:solidFill>
              </a:rPr>
              <a:t>✔ #estrategia</a:t>
            </a:r>
          </a:p>
          <a:p>
            <a:r>
              <a:rPr lang="es-MX" sz="1700" dirty="0">
                <a:solidFill>
                  <a:schemeClr val="bg1"/>
                </a:solidFill>
              </a:rPr>
              <a:t>✔ #desarrolloterritorial</a:t>
            </a:r>
          </a:p>
          <a:p>
            <a:r>
              <a:rPr lang="es-MX" sz="1700" dirty="0">
                <a:solidFill>
                  <a:schemeClr val="bg1"/>
                </a:solidFill>
              </a:rPr>
              <a:t>✔ #ingenieria</a:t>
            </a:r>
          </a:p>
          <a:p>
            <a:r>
              <a:rPr lang="es-MX" sz="1700" dirty="0">
                <a:solidFill>
                  <a:schemeClr val="bg1"/>
                </a:solidFill>
              </a:rPr>
              <a:t>✔ #resiliencia</a:t>
            </a:r>
          </a:p>
          <a:p>
            <a:r>
              <a:rPr lang="es-MX" sz="1700" dirty="0">
                <a:solidFill>
                  <a:schemeClr val="bg1"/>
                </a:solidFill>
              </a:rPr>
              <a:t>✔ #leadership</a:t>
            </a:r>
          </a:p>
          <a:p>
            <a:r>
              <a:rPr lang="es-MX" sz="1700" dirty="0">
                <a:solidFill>
                  <a:schemeClr val="bg1"/>
                </a:solidFill>
              </a:rPr>
              <a:t>✔ #Chile</a:t>
            </a:r>
          </a:p>
          <a:p>
            <a:r>
              <a:rPr lang="es-MX" sz="1700" dirty="0">
                <a:solidFill>
                  <a:schemeClr val="bg1"/>
                </a:solidFill>
              </a:rPr>
              <a:t>✔ #Transformación</a:t>
            </a:r>
          </a:p>
          <a:p>
            <a:r>
              <a:rPr lang="es-MX" sz="1700" dirty="0">
                <a:solidFill>
                  <a:schemeClr val="bg1"/>
                </a:solidFill>
              </a:rPr>
              <a:t>Consejo especulativo:</a:t>
            </a:r>
          </a:p>
          <a:p>
            <a:r>
              <a:rPr lang="es-MX" sz="1700" dirty="0">
                <a:solidFill>
                  <a:schemeClr val="bg1"/>
                </a:solidFill>
              </a:rPr>
              <a:t>Incluye una imagen de la matriz (aunque sea boceto).</a:t>
            </a:r>
          </a:p>
          <a:p>
            <a:r>
              <a:rPr lang="es-MX" sz="1700" dirty="0">
                <a:solidFill>
                  <a:schemeClr val="bg1"/>
                </a:solidFill>
              </a:rPr>
              <a:t>Eso ayuda mucho al algoritmo de LinkedIn.</a:t>
            </a:r>
          </a:p>
          <a:p>
            <a:r>
              <a:rPr lang="es-MX" sz="1700" dirty="0">
                <a:solidFill>
                  <a:schemeClr val="bg1"/>
                </a:solidFill>
              </a:rPr>
              <a:t>________________________________________</a:t>
            </a:r>
          </a:p>
          <a:p>
            <a:r>
              <a:rPr lang="es-MX" sz="1700" dirty="0">
                <a:solidFill>
                  <a:schemeClr val="bg1"/>
                </a:solidFill>
              </a:rPr>
              <a:t>4. Uso de carruseles LinkedIn</a:t>
            </a:r>
          </a:p>
          <a:p>
            <a:r>
              <a:rPr lang="es-MX" sz="1700" dirty="0">
                <a:solidFill>
                  <a:schemeClr val="bg1"/>
                </a:solidFill>
              </a:rPr>
              <a:t>[Especulación]</a:t>
            </a:r>
          </a:p>
          <a:p>
            <a:r>
              <a:rPr lang="es-MX" sz="1700" dirty="0">
                <a:solidFill>
                  <a:schemeClr val="bg1"/>
                </a:solidFill>
              </a:rPr>
              <a:t>Los carruseles funcionan excelente si tienen:</a:t>
            </a:r>
          </a:p>
          <a:p>
            <a:r>
              <a:rPr lang="es-MX" sz="1700" dirty="0">
                <a:solidFill>
                  <a:schemeClr val="bg1"/>
                </a:solidFill>
              </a:rPr>
              <a:t>1.	Título llamativo en la portada</a:t>
            </a:r>
          </a:p>
          <a:p>
            <a:r>
              <a:rPr lang="es-MX" sz="1700" dirty="0" err="1">
                <a:solidFill>
                  <a:schemeClr val="bg1"/>
                </a:solidFill>
              </a:rPr>
              <a:t>Ej</a:t>
            </a:r>
            <a:r>
              <a:rPr lang="es-MX" sz="1700" dirty="0">
                <a:solidFill>
                  <a:schemeClr val="bg1"/>
                </a:solidFill>
              </a:rPr>
              <a:t>:</a:t>
            </a:r>
          </a:p>
          <a:p>
            <a:r>
              <a:rPr lang="es-MX" sz="1700" dirty="0">
                <a:solidFill>
                  <a:schemeClr val="bg1"/>
                </a:solidFill>
              </a:rPr>
              <a:t>“Los 7 componentes CAM que hoy mueven a Chile”</a:t>
            </a:r>
          </a:p>
          <a:p>
            <a:r>
              <a:rPr lang="es-MX" sz="1700" dirty="0">
                <a:solidFill>
                  <a:schemeClr val="bg1"/>
                </a:solidFill>
              </a:rPr>
              <a:t>2.	Diapositivas simples (una idea por lámina)</a:t>
            </a:r>
          </a:p>
          <a:p>
            <a:r>
              <a:rPr lang="es-MX" sz="1700" dirty="0">
                <a:solidFill>
                  <a:schemeClr val="bg1"/>
                </a:solidFill>
              </a:rPr>
              <a:t>3.	Tu matriz</a:t>
            </a:r>
          </a:p>
          <a:p>
            <a:r>
              <a:rPr lang="es-MX" sz="1700" dirty="0">
                <a:solidFill>
                  <a:schemeClr val="bg1"/>
                </a:solidFill>
              </a:rPr>
              <a:t>4.	Una frase final clara</a:t>
            </a:r>
          </a:p>
          <a:p>
            <a:r>
              <a:rPr lang="es-MX" sz="1700" dirty="0" err="1">
                <a:solidFill>
                  <a:schemeClr val="bg1"/>
                </a:solidFill>
              </a:rPr>
              <a:t>Ej</a:t>
            </a:r>
            <a:r>
              <a:rPr lang="es-MX" sz="1700" dirty="0">
                <a:solidFill>
                  <a:schemeClr val="bg1"/>
                </a:solidFill>
              </a:rPr>
              <a:t>:</a:t>
            </a:r>
          </a:p>
          <a:p>
            <a:r>
              <a:rPr lang="es-MX" sz="1700" dirty="0">
                <a:solidFill>
                  <a:schemeClr val="bg1"/>
                </a:solidFill>
              </a:rPr>
              <a:t>“Esto hacemos en GL </a:t>
            </a:r>
            <a:r>
              <a:rPr lang="es-MX" sz="1700" dirty="0" err="1">
                <a:solidFill>
                  <a:schemeClr val="bg1"/>
                </a:solidFill>
              </a:rPr>
              <a:t>Strategic</a:t>
            </a:r>
            <a:r>
              <a:rPr lang="es-MX" sz="1700" dirty="0">
                <a:solidFill>
                  <a:schemeClr val="bg1"/>
                </a:solidFill>
              </a:rPr>
              <a:t>: integrar ingeniería + CAM + territorio”.</a:t>
            </a:r>
          </a:p>
          <a:p>
            <a:r>
              <a:rPr lang="es-MX" sz="1700" dirty="0">
                <a:solidFill>
                  <a:schemeClr val="bg1"/>
                </a:solidFill>
              </a:rPr>
              <a:t>Puedo ayudarte cuando quieras a diseñar la narrativa del carrusel.</a:t>
            </a:r>
          </a:p>
          <a:p>
            <a:r>
              <a:rPr lang="es-MX" sz="1700" dirty="0">
                <a:solidFill>
                  <a:schemeClr val="bg1"/>
                </a:solidFill>
              </a:rPr>
              <a:t>________________________________________</a:t>
            </a:r>
          </a:p>
          <a:p>
            <a:r>
              <a:rPr lang="es-MX" sz="1700" dirty="0">
                <a:solidFill>
                  <a:schemeClr val="bg1"/>
                </a:solidFill>
              </a:rPr>
              <a:t>5. Acciones de marketing digital por persona</a:t>
            </a:r>
          </a:p>
          <a:p>
            <a:r>
              <a:rPr lang="es-MX" sz="1700" dirty="0">
                <a:solidFill>
                  <a:schemeClr val="bg1"/>
                </a:solidFill>
              </a:rPr>
              <a:t>[Especulación]</a:t>
            </a:r>
          </a:p>
          <a:p>
            <a:r>
              <a:rPr lang="es-MX" sz="1700" dirty="0">
                <a:solidFill>
                  <a:schemeClr val="bg1"/>
                </a:solidFill>
              </a:rPr>
              <a:t>Tú</a:t>
            </a:r>
          </a:p>
          <a:p>
            <a:r>
              <a:rPr lang="es-MX" sz="1700" dirty="0">
                <a:solidFill>
                  <a:schemeClr val="bg1"/>
                </a:solidFill>
              </a:rPr>
              <a:t>•	1 columna semanal (breve y clara)</a:t>
            </a:r>
          </a:p>
          <a:p>
            <a:r>
              <a:rPr lang="es-MX" sz="1700" dirty="0">
                <a:solidFill>
                  <a:schemeClr val="bg1"/>
                </a:solidFill>
              </a:rPr>
              <a:t>•	Publicar la matriz</a:t>
            </a:r>
          </a:p>
          <a:p>
            <a:r>
              <a:rPr lang="es-MX" sz="1700" dirty="0">
                <a:solidFill>
                  <a:schemeClr val="bg1"/>
                </a:solidFill>
              </a:rPr>
              <a:t>•	Aparecer como autoridad técnica</a:t>
            </a:r>
          </a:p>
          <a:p>
            <a:r>
              <a:rPr lang="es-MX" sz="1700" dirty="0">
                <a:solidFill>
                  <a:schemeClr val="bg1"/>
                </a:solidFill>
              </a:rPr>
              <a:t>•	Videos cortos de 45 segundos (si quieres más adelante)</a:t>
            </a:r>
          </a:p>
          <a:p>
            <a:r>
              <a:rPr lang="es-MX" sz="1700" dirty="0">
                <a:solidFill>
                  <a:schemeClr val="bg1"/>
                </a:solidFill>
              </a:rPr>
              <a:t>Carlos</a:t>
            </a:r>
          </a:p>
          <a:p>
            <a:r>
              <a:rPr lang="es-MX" sz="1700" dirty="0">
                <a:solidFill>
                  <a:schemeClr val="bg1"/>
                </a:solidFill>
              </a:rPr>
              <a:t>•	Compartir tus columnas</a:t>
            </a:r>
          </a:p>
          <a:p>
            <a:r>
              <a:rPr lang="es-MX" sz="1700" dirty="0">
                <a:solidFill>
                  <a:schemeClr val="bg1"/>
                </a:solidFill>
              </a:rPr>
              <a:t>•	Hacer publicaciones sobre coordinación, gestión, DIPE</a:t>
            </a:r>
          </a:p>
          <a:p>
            <a:r>
              <a:rPr lang="es-MX" sz="1700" dirty="0">
                <a:solidFill>
                  <a:schemeClr val="bg1"/>
                </a:solidFill>
              </a:rPr>
              <a:t>•	Conectar con generaciones intermedias en LinkedIn</a:t>
            </a:r>
          </a:p>
          <a:p>
            <a:r>
              <a:rPr lang="es-MX" sz="1700" dirty="0">
                <a:solidFill>
                  <a:schemeClr val="bg1"/>
                </a:solidFill>
              </a:rPr>
              <a:t>Claus (joven)</a:t>
            </a:r>
          </a:p>
          <a:p>
            <a:r>
              <a:rPr lang="es-MX" sz="1700" dirty="0">
                <a:solidFill>
                  <a:schemeClr val="bg1"/>
                </a:solidFill>
              </a:rPr>
              <a:t>•	</a:t>
            </a:r>
            <a:r>
              <a:rPr lang="es-MX" sz="1700" dirty="0" err="1">
                <a:solidFill>
                  <a:schemeClr val="bg1"/>
                </a:solidFill>
              </a:rPr>
              <a:t>Reels</a:t>
            </a:r>
            <a:r>
              <a:rPr lang="es-MX" sz="1700" dirty="0">
                <a:solidFill>
                  <a:schemeClr val="bg1"/>
                </a:solidFill>
              </a:rPr>
              <a:t> para Instagram explicando ideas técnicas en lenguaje simple</a:t>
            </a:r>
          </a:p>
          <a:p>
            <a:r>
              <a:rPr lang="es-MX" sz="1700" dirty="0">
                <a:solidFill>
                  <a:schemeClr val="bg1"/>
                </a:solidFill>
              </a:rPr>
              <a:t>•	Clips de 10 segundos en LinkedIn</a:t>
            </a:r>
          </a:p>
          <a:p>
            <a:r>
              <a:rPr lang="es-MX" sz="1700" dirty="0">
                <a:solidFill>
                  <a:schemeClr val="bg1"/>
                </a:solidFill>
              </a:rPr>
              <a:t>•	Diseño básico (puede hacerlo bajo guía)</a:t>
            </a:r>
          </a:p>
          <a:p>
            <a:r>
              <a:rPr lang="es-MX" sz="1700" dirty="0">
                <a:solidFill>
                  <a:schemeClr val="bg1"/>
                </a:solidFill>
              </a:rPr>
              <a:t>José</a:t>
            </a:r>
          </a:p>
          <a:p>
            <a:r>
              <a:rPr lang="es-MX" sz="1700" dirty="0">
                <a:solidFill>
                  <a:schemeClr val="bg1"/>
                </a:solidFill>
              </a:rPr>
              <a:t>•	Vocero digital adulto joven</a:t>
            </a:r>
          </a:p>
          <a:p>
            <a:r>
              <a:rPr lang="es-MX" sz="1700" dirty="0">
                <a:solidFill>
                  <a:schemeClr val="bg1"/>
                </a:solidFill>
              </a:rPr>
              <a:t>•	Explicar CAM, resiliencia, ingeniería, IA</a:t>
            </a:r>
          </a:p>
          <a:p>
            <a:r>
              <a:rPr lang="es-MX" sz="1700" dirty="0">
                <a:solidFill>
                  <a:schemeClr val="bg1"/>
                </a:solidFill>
              </a:rPr>
              <a:t>•	Conectar con profesionales de 30–45 años</a:t>
            </a:r>
          </a:p>
          <a:p>
            <a:r>
              <a:rPr lang="es-MX" sz="1700" dirty="0">
                <a:solidFill>
                  <a:schemeClr val="bg1"/>
                </a:solidFill>
              </a:rPr>
              <a:t>•	Videos rápidos estilo “</a:t>
            </a:r>
            <a:r>
              <a:rPr lang="es-MX" sz="1700" dirty="0" err="1">
                <a:solidFill>
                  <a:schemeClr val="bg1"/>
                </a:solidFill>
              </a:rPr>
              <a:t>insight</a:t>
            </a:r>
            <a:r>
              <a:rPr lang="es-MX" sz="1700" dirty="0">
                <a:solidFill>
                  <a:schemeClr val="bg1"/>
                </a:solidFill>
              </a:rPr>
              <a:t> de 30 segundos”</a:t>
            </a:r>
          </a:p>
          <a:p>
            <a:r>
              <a:rPr lang="es-MX" sz="1700" dirty="0">
                <a:solidFill>
                  <a:schemeClr val="bg1"/>
                </a:solidFill>
              </a:rPr>
              <a:t>Ulises (si es parte del equipo)</a:t>
            </a:r>
          </a:p>
          <a:p>
            <a:r>
              <a:rPr lang="es-MX" sz="1700" dirty="0">
                <a:solidFill>
                  <a:schemeClr val="bg1"/>
                </a:solidFill>
              </a:rPr>
              <a:t>•	Levantar huella digital</a:t>
            </a:r>
          </a:p>
          <a:p>
            <a:r>
              <a:rPr lang="es-MX" sz="1700" dirty="0">
                <a:solidFill>
                  <a:schemeClr val="bg1"/>
                </a:solidFill>
              </a:rPr>
              <a:t>•	Diseñar posicionamiento</a:t>
            </a:r>
          </a:p>
          <a:p>
            <a:r>
              <a:rPr lang="es-MX" sz="1700" dirty="0">
                <a:solidFill>
                  <a:schemeClr val="bg1"/>
                </a:solidFill>
              </a:rPr>
              <a:t>•	Regular presencia en redes</a:t>
            </a:r>
          </a:p>
          <a:p>
            <a:r>
              <a:rPr lang="es-MX" sz="1700" dirty="0">
                <a:solidFill>
                  <a:schemeClr val="bg1"/>
                </a:solidFill>
              </a:rPr>
              <a:t>•	Preparar carruseles, textos, grillas</a:t>
            </a:r>
          </a:p>
          <a:p>
            <a:r>
              <a:rPr lang="es-MX" sz="1700" dirty="0">
                <a:solidFill>
                  <a:schemeClr val="bg1"/>
                </a:solidFill>
              </a:rPr>
              <a:t>•	Proponer cambios al logo y la arquitectura de marca</a:t>
            </a:r>
          </a:p>
          <a:p>
            <a:r>
              <a:rPr lang="es-MX" sz="1700" dirty="0">
                <a:solidFill>
                  <a:schemeClr val="bg1"/>
                </a:solidFill>
              </a:rPr>
              <a:t>•	Preparar contenidos para DIPE y clientes nuevos</a:t>
            </a:r>
          </a:p>
        </p:txBody>
      </p:sp>
      <p:sp>
        <p:nvSpPr>
          <p:cNvPr id="2" name="CuadroTexto 1">
            <a:extLst>
              <a:ext uri="{FF2B5EF4-FFF2-40B4-BE49-F238E27FC236}">
                <a16:creationId xmlns:a16="http://schemas.microsoft.com/office/drawing/2014/main" id="{10C4E869-2F18-333E-49EC-238A82B07FDA}"/>
              </a:ext>
            </a:extLst>
          </p:cNvPr>
          <p:cNvSpPr txBox="1"/>
          <p:nvPr/>
        </p:nvSpPr>
        <p:spPr>
          <a:xfrm>
            <a:off x="1475064" y="817093"/>
            <a:ext cx="8441824" cy="523220"/>
          </a:xfrm>
          <a:prstGeom prst="rect">
            <a:avLst/>
          </a:prstGeom>
          <a:noFill/>
        </p:spPr>
        <p:txBody>
          <a:bodyPr wrap="square">
            <a:spAutoFit/>
          </a:bodyPr>
          <a:lstStyle/>
          <a:p>
            <a:pPr algn="ct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Organización GL (según </a:t>
            </a:r>
            <a:r>
              <a:rPr lang="es-MX" sz="2800" dirty="0" err="1">
                <a:solidFill>
                  <a:schemeClr val="bg1"/>
                </a:solidFill>
                <a:latin typeface="Ebrima" panose="02000000000000000000" pitchFamily="2" charset="0"/>
                <a:ea typeface="Ebrima" panose="02000000000000000000" pitchFamily="2" charset="0"/>
                <a:cs typeface="Ebrima" panose="02000000000000000000" pitchFamily="2" charset="0"/>
              </a:rPr>
              <a:t>ChatGPT</a:t>
            </a: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 y reunión pasada)</a:t>
            </a:r>
            <a:endParaRPr lang="es-CL" sz="28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005362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E65B1-2950-468D-6A64-EC1561A6177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08AC36F-349F-F526-153D-CCADB08BF054}"/>
              </a:ext>
            </a:extLst>
          </p:cNvPr>
          <p:cNvPicPr>
            <a:picLocks noChangeAspect="1"/>
          </p:cNvPicPr>
          <p:nvPr/>
        </p:nvPicPr>
        <p:blipFill>
          <a:blip r:embed="rId3"/>
          <a:stretch>
            <a:fillRect/>
          </a:stretch>
        </p:blipFill>
        <p:spPr>
          <a:xfrm>
            <a:off x="-20320" y="-11245"/>
            <a:ext cx="11612880" cy="6585858"/>
          </a:xfrm>
          <a:prstGeom prst="rect">
            <a:avLst/>
          </a:prstGeom>
        </p:spPr>
      </p:pic>
      <p:sp>
        <p:nvSpPr>
          <p:cNvPr id="4" name="CuadroTexto 3">
            <a:extLst>
              <a:ext uri="{FF2B5EF4-FFF2-40B4-BE49-F238E27FC236}">
                <a16:creationId xmlns:a16="http://schemas.microsoft.com/office/drawing/2014/main" id="{F7A9F1EF-7B1E-C35C-5731-0C860D1A3357}"/>
              </a:ext>
            </a:extLst>
          </p:cNvPr>
          <p:cNvSpPr txBox="1"/>
          <p:nvPr/>
        </p:nvSpPr>
        <p:spPr>
          <a:xfrm>
            <a:off x="355626" y="1409940"/>
            <a:ext cx="11236934" cy="143454656"/>
          </a:xfrm>
          <a:prstGeom prst="rect">
            <a:avLst/>
          </a:prstGeom>
          <a:noFill/>
        </p:spPr>
        <p:txBody>
          <a:bodyPr wrap="square">
            <a:spAutoFit/>
          </a:bodyPr>
          <a:lstStyle/>
          <a:p>
            <a:r>
              <a:rPr lang="es-MX" sz="1700" dirty="0">
                <a:solidFill>
                  <a:schemeClr val="bg1"/>
                </a:solidFill>
              </a:rPr>
              <a:t>Cuando un socio trabaja 20–25 años en una línea técnica, aunque él crea que es “un hobby”, el mercado lo lee como una especialidad consolidada.</a:t>
            </a:r>
          </a:p>
          <a:p>
            <a:r>
              <a:rPr lang="es-MX" sz="1700" dirty="0">
                <a:solidFill>
                  <a:schemeClr val="bg1"/>
                </a:solidFill>
              </a:rPr>
              <a:t>Es muy frecuente que:</a:t>
            </a:r>
          </a:p>
          <a:p>
            <a:r>
              <a:rPr lang="es-MX" sz="1700" dirty="0">
                <a:solidFill>
                  <a:schemeClr val="bg1"/>
                </a:solidFill>
              </a:rPr>
              <a:t>•	tu marca personal arrastre la marca de la firma,</a:t>
            </a:r>
          </a:p>
          <a:p>
            <a:r>
              <a:rPr lang="es-MX" sz="1700" dirty="0">
                <a:solidFill>
                  <a:schemeClr val="bg1"/>
                </a:solidFill>
              </a:rPr>
              <a:t>•	y luego la firma “sea aquello que tú haces repetidamente”.</a:t>
            </a:r>
          </a:p>
          <a:p>
            <a:r>
              <a:rPr lang="es-MX" sz="1700" dirty="0">
                <a:solidFill>
                  <a:schemeClr val="bg1"/>
                </a:solidFill>
              </a:rPr>
              <a:t>Si llevas 25 años siendo ingeniero asesor en temas que tocan CAM, gobernanza, procesos, normativas, relaciones humanas, banca, contabilidad…el mercado ya te ubicó ahí aunque tú no lo hubieras diseñado.</a:t>
            </a:r>
          </a:p>
          <a:p>
            <a:r>
              <a:rPr lang="es-MX" sz="1700" dirty="0">
                <a:solidFill>
                  <a:schemeClr val="bg1"/>
                </a:solidFill>
              </a:rPr>
              <a:t>Eso explica por qué la “IA externa” vio que:</a:t>
            </a:r>
          </a:p>
          <a:p>
            <a:r>
              <a:rPr lang="es-MX" sz="1700" dirty="0">
                <a:solidFill>
                  <a:schemeClr val="bg1"/>
                </a:solidFill>
              </a:rPr>
              <a:t>•	la firma es ingeniería,</a:t>
            </a:r>
          </a:p>
          <a:p>
            <a:r>
              <a:rPr lang="es-MX" sz="1700" dirty="0">
                <a:solidFill>
                  <a:schemeClr val="bg1"/>
                </a:solidFill>
              </a:rPr>
              <a:t>•	PPCI no es hobby, sino parte orgánica del relato,</a:t>
            </a:r>
          </a:p>
          <a:p>
            <a:r>
              <a:rPr lang="es-MX" sz="1700" dirty="0">
                <a:solidFill>
                  <a:schemeClr val="bg1"/>
                </a:solidFill>
              </a:rPr>
              <a:t>•	y la posición ya está lograda.</a:t>
            </a:r>
          </a:p>
          <a:p>
            <a:r>
              <a:rPr lang="es-MX" sz="1700" dirty="0">
                <a:solidFill>
                  <a:schemeClr val="bg1"/>
                </a:solidFill>
              </a:rPr>
              <a:t>________________________________________</a:t>
            </a:r>
          </a:p>
          <a:p>
            <a:r>
              <a:rPr lang="es-MX" sz="1700" dirty="0">
                <a:solidFill>
                  <a:schemeClr val="bg1"/>
                </a:solidFill>
              </a:rPr>
              <a:t>[Especulación] 4. ¿Cómo aprovechar </a:t>
            </a:r>
            <a:r>
              <a:rPr lang="es-MX" sz="1700" dirty="0" err="1">
                <a:solidFill>
                  <a:schemeClr val="bg1"/>
                </a:solidFill>
              </a:rPr>
              <a:t>IAs</a:t>
            </a:r>
            <a:r>
              <a:rPr lang="es-MX" sz="1700" dirty="0">
                <a:solidFill>
                  <a:schemeClr val="bg1"/>
                </a:solidFill>
              </a:rPr>
              <a:t> externas para ver “huellas digitales” reales?</a:t>
            </a:r>
          </a:p>
          <a:p>
            <a:r>
              <a:rPr lang="es-MX" sz="1700" dirty="0">
                <a:solidFill>
                  <a:schemeClr val="bg1"/>
                </a:solidFill>
              </a:rPr>
              <a:t>Yo no puedo verificar identidades ni acceder a internet, pero sí puedo decirte qué herramientas usar y cómo sacarles provecho, sin afirmar ningún resultado como hecho.</a:t>
            </a:r>
          </a:p>
          <a:p>
            <a:r>
              <a:rPr lang="es-MX" sz="1700" dirty="0">
                <a:solidFill>
                  <a:schemeClr val="bg1"/>
                </a:solidFill>
              </a:rPr>
              <a:t>A) Plataformas que sirven para ver presencia digital y percepciones externas</a:t>
            </a:r>
          </a:p>
          <a:p>
            <a:r>
              <a:rPr lang="es-MX" sz="1700" dirty="0">
                <a:solidFill>
                  <a:schemeClr val="bg1"/>
                </a:solidFill>
              </a:rPr>
              <a:t>(sin verificarlas yo)</a:t>
            </a:r>
          </a:p>
          <a:p>
            <a:r>
              <a:rPr lang="es-MX" sz="1700" dirty="0">
                <a:solidFill>
                  <a:schemeClr val="bg1"/>
                </a:solidFill>
              </a:rPr>
              <a:t>•	LinkedIn (mapa de conexiones, </a:t>
            </a:r>
            <a:r>
              <a:rPr lang="es-MX" sz="1700" dirty="0" err="1">
                <a:solidFill>
                  <a:schemeClr val="bg1"/>
                </a:solidFill>
              </a:rPr>
              <a:t>senioridad</a:t>
            </a:r>
            <a:r>
              <a:rPr lang="es-MX" sz="1700" dirty="0">
                <a:solidFill>
                  <a:schemeClr val="bg1"/>
                </a:solidFill>
              </a:rPr>
              <a:t>, visibilidad)</a:t>
            </a:r>
          </a:p>
          <a:p>
            <a:r>
              <a:rPr lang="es-MX" sz="1700" dirty="0">
                <a:solidFill>
                  <a:schemeClr val="bg1"/>
                </a:solidFill>
              </a:rPr>
              <a:t>•	Google </a:t>
            </a:r>
            <a:r>
              <a:rPr lang="es-MX" sz="1700" dirty="0" err="1">
                <a:solidFill>
                  <a:schemeClr val="bg1"/>
                </a:solidFill>
              </a:rPr>
              <a:t>Scholar</a:t>
            </a:r>
            <a:r>
              <a:rPr lang="es-MX" sz="1700" dirty="0">
                <a:solidFill>
                  <a:schemeClr val="bg1"/>
                </a:solidFill>
              </a:rPr>
              <a:t> (si alguno tiene publicaciones)</a:t>
            </a:r>
          </a:p>
          <a:p>
            <a:r>
              <a:rPr lang="es-MX" sz="1700" dirty="0">
                <a:solidFill>
                  <a:schemeClr val="bg1"/>
                </a:solidFill>
              </a:rPr>
              <a:t>•	Motores de IA diseñados para OSINT (Open </a:t>
            </a:r>
            <a:r>
              <a:rPr lang="es-MX" sz="1700" dirty="0" err="1">
                <a:solidFill>
                  <a:schemeClr val="bg1"/>
                </a:solidFill>
              </a:rPr>
              <a:t>Source</a:t>
            </a:r>
            <a:r>
              <a:rPr lang="es-MX" sz="1700" dirty="0">
                <a:solidFill>
                  <a:schemeClr val="bg1"/>
                </a:solidFill>
              </a:rPr>
              <a:t> </a:t>
            </a:r>
            <a:r>
              <a:rPr lang="es-MX" sz="1700" dirty="0" err="1">
                <a:solidFill>
                  <a:schemeClr val="bg1"/>
                </a:solidFill>
              </a:rPr>
              <a:t>Intelligence</a:t>
            </a:r>
            <a:r>
              <a:rPr lang="es-MX" sz="1700" dirty="0">
                <a:solidFill>
                  <a:schemeClr val="bg1"/>
                </a:solidFill>
              </a:rPr>
              <a:t>)</a:t>
            </a:r>
          </a:p>
          <a:p>
            <a:r>
              <a:rPr lang="es-MX" sz="1700" dirty="0">
                <a:solidFill>
                  <a:schemeClr val="bg1"/>
                </a:solidFill>
              </a:rPr>
              <a:t>•	Motores de IA que hacen “digital </a:t>
            </a:r>
            <a:r>
              <a:rPr lang="es-MX" sz="1700" dirty="0" err="1">
                <a:solidFill>
                  <a:schemeClr val="bg1"/>
                </a:solidFill>
              </a:rPr>
              <a:t>footprinting</a:t>
            </a:r>
            <a:r>
              <a:rPr lang="es-MX" sz="1700" dirty="0">
                <a:solidFill>
                  <a:schemeClr val="bg1"/>
                </a:solidFill>
              </a:rPr>
              <a:t>”</a:t>
            </a:r>
          </a:p>
          <a:p>
            <a:r>
              <a:rPr lang="es-MX" sz="1700" dirty="0">
                <a:solidFill>
                  <a:schemeClr val="bg1"/>
                </a:solidFill>
              </a:rPr>
              <a:t>•	Herramientas tipo:</a:t>
            </a:r>
          </a:p>
          <a:p>
            <a:r>
              <a:rPr lang="es-MX" sz="1700" dirty="0">
                <a:solidFill>
                  <a:schemeClr val="bg1"/>
                </a:solidFill>
              </a:rPr>
              <a:t>o	</a:t>
            </a:r>
            <a:r>
              <a:rPr lang="es-MX" sz="1700" dirty="0" err="1">
                <a:solidFill>
                  <a:schemeClr val="bg1"/>
                </a:solidFill>
              </a:rPr>
              <a:t>Perplexity</a:t>
            </a:r>
            <a:r>
              <a:rPr lang="es-MX" sz="1700" dirty="0">
                <a:solidFill>
                  <a:schemeClr val="bg1"/>
                </a:solidFill>
              </a:rPr>
              <a:t> (para captar menciones)</a:t>
            </a:r>
          </a:p>
          <a:p>
            <a:r>
              <a:rPr lang="es-MX" sz="1700" dirty="0">
                <a:solidFill>
                  <a:schemeClr val="bg1"/>
                </a:solidFill>
              </a:rPr>
              <a:t>o	</a:t>
            </a:r>
            <a:r>
              <a:rPr lang="es-MX" sz="1700" dirty="0" err="1">
                <a:solidFill>
                  <a:schemeClr val="bg1"/>
                </a:solidFill>
              </a:rPr>
              <a:t>Semrush</a:t>
            </a:r>
            <a:r>
              <a:rPr lang="es-MX" sz="1700" dirty="0">
                <a:solidFill>
                  <a:schemeClr val="bg1"/>
                </a:solidFill>
              </a:rPr>
              <a:t> / </a:t>
            </a:r>
            <a:r>
              <a:rPr lang="es-MX" sz="1700" dirty="0" err="1">
                <a:solidFill>
                  <a:schemeClr val="bg1"/>
                </a:solidFill>
              </a:rPr>
              <a:t>Ahrefs</a:t>
            </a:r>
            <a:r>
              <a:rPr lang="es-MX" sz="1700" dirty="0">
                <a:solidFill>
                  <a:schemeClr val="bg1"/>
                </a:solidFill>
              </a:rPr>
              <a:t> (para autoridad digital)</a:t>
            </a:r>
          </a:p>
          <a:p>
            <a:r>
              <a:rPr lang="es-MX" sz="1700" dirty="0">
                <a:solidFill>
                  <a:schemeClr val="bg1"/>
                </a:solidFill>
              </a:rPr>
              <a:t>o	People Data </a:t>
            </a:r>
            <a:r>
              <a:rPr lang="es-MX" sz="1700" dirty="0" err="1">
                <a:solidFill>
                  <a:schemeClr val="bg1"/>
                </a:solidFill>
              </a:rPr>
              <a:t>Labs</a:t>
            </a:r>
            <a:r>
              <a:rPr lang="es-MX" sz="1700" dirty="0">
                <a:solidFill>
                  <a:schemeClr val="bg1"/>
                </a:solidFill>
              </a:rPr>
              <a:t> (OSINT de perfiles, no validado)</a:t>
            </a:r>
          </a:p>
          <a:p>
            <a:r>
              <a:rPr lang="es-MX" sz="1700" dirty="0">
                <a:solidFill>
                  <a:schemeClr val="bg1"/>
                </a:solidFill>
              </a:rPr>
              <a:t>B) </a:t>
            </a:r>
            <a:r>
              <a:rPr lang="es-MX" sz="1700" dirty="0" err="1">
                <a:solidFill>
                  <a:schemeClr val="bg1"/>
                </a:solidFill>
              </a:rPr>
              <a:t>IAs</a:t>
            </a:r>
            <a:r>
              <a:rPr lang="es-MX" sz="1700" dirty="0">
                <a:solidFill>
                  <a:schemeClr val="bg1"/>
                </a:solidFill>
              </a:rPr>
              <a:t> que ayudan a evaluar POSICIONAMIENTO</a:t>
            </a:r>
          </a:p>
          <a:p>
            <a:r>
              <a:rPr lang="es-MX" sz="1700" dirty="0">
                <a:solidFill>
                  <a:schemeClr val="bg1"/>
                </a:solidFill>
              </a:rPr>
              <a:t>(sin verificar el resultado)</a:t>
            </a:r>
          </a:p>
          <a:p>
            <a:r>
              <a:rPr lang="es-MX" sz="1700" dirty="0">
                <a:solidFill>
                  <a:schemeClr val="bg1"/>
                </a:solidFill>
              </a:rPr>
              <a:t>Estas herramientas sirven para entender cómo “el mercado los lee”:</a:t>
            </a:r>
          </a:p>
          <a:p>
            <a:r>
              <a:rPr lang="es-MX" sz="1700" dirty="0">
                <a:solidFill>
                  <a:schemeClr val="bg1"/>
                </a:solidFill>
              </a:rPr>
              <a:t>•	</a:t>
            </a:r>
            <a:r>
              <a:rPr lang="es-MX" sz="1700" dirty="0" err="1">
                <a:solidFill>
                  <a:schemeClr val="bg1"/>
                </a:solidFill>
              </a:rPr>
              <a:t>ChatGPT</a:t>
            </a:r>
            <a:r>
              <a:rPr lang="es-MX" sz="1700" dirty="0">
                <a:solidFill>
                  <a:schemeClr val="bg1"/>
                </a:solidFill>
              </a:rPr>
              <a:t> conectado a Web </a:t>
            </a:r>
            <a:r>
              <a:rPr lang="es-MX" sz="1700" dirty="0" err="1">
                <a:solidFill>
                  <a:schemeClr val="bg1"/>
                </a:solidFill>
              </a:rPr>
              <a:t>Browsing</a:t>
            </a:r>
            <a:endParaRPr lang="es-MX" sz="1700" dirty="0">
              <a:solidFill>
                <a:schemeClr val="bg1"/>
              </a:solidFill>
            </a:endParaRPr>
          </a:p>
          <a:p>
            <a:r>
              <a:rPr lang="es-MX" sz="1700" dirty="0">
                <a:solidFill>
                  <a:schemeClr val="bg1"/>
                </a:solidFill>
              </a:rPr>
              <a:t>•	</a:t>
            </a:r>
            <a:r>
              <a:rPr lang="es-MX" sz="1700" dirty="0" err="1">
                <a:solidFill>
                  <a:schemeClr val="bg1"/>
                </a:solidFill>
              </a:rPr>
              <a:t>Perplexity</a:t>
            </a:r>
            <a:endParaRPr lang="es-MX" sz="1700" dirty="0">
              <a:solidFill>
                <a:schemeClr val="bg1"/>
              </a:solidFill>
            </a:endParaRPr>
          </a:p>
          <a:p>
            <a:r>
              <a:rPr lang="es-MX" sz="1700" dirty="0">
                <a:solidFill>
                  <a:schemeClr val="bg1"/>
                </a:solidFill>
              </a:rPr>
              <a:t>•	Claude.ai con búsquedas</a:t>
            </a:r>
          </a:p>
          <a:p>
            <a:r>
              <a:rPr lang="es-MX" sz="1700" dirty="0">
                <a:solidFill>
                  <a:schemeClr val="bg1"/>
                </a:solidFill>
              </a:rPr>
              <a:t>•	Google Gemini con navegación</a:t>
            </a:r>
          </a:p>
          <a:p>
            <a:r>
              <a:rPr lang="es-MX" sz="1700" dirty="0">
                <a:solidFill>
                  <a:schemeClr val="bg1"/>
                </a:solidFill>
              </a:rPr>
              <a:t>•	Herramientas de reputación digital y monitoreo de marca</a:t>
            </a:r>
          </a:p>
          <a:p>
            <a:r>
              <a:rPr lang="es-MX" sz="1700" dirty="0">
                <a:solidFill>
                  <a:schemeClr val="bg1"/>
                </a:solidFill>
              </a:rPr>
              <a:t>Estas IA pueden detectar:</a:t>
            </a:r>
          </a:p>
          <a:p>
            <a:r>
              <a:rPr lang="es-MX" sz="1700" dirty="0">
                <a:solidFill>
                  <a:schemeClr val="bg1"/>
                </a:solidFill>
              </a:rPr>
              <a:t>•	qué aparece asociado a tu nombre,</a:t>
            </a:r>
          </a:p>
          <a:p>
            <a:r>
              <a:rPr lang="es-MX" sz="1700" dirty="0">
                <a:solidFill>
                  <a:schemeClr val="bg1"/>
                </a:solidFill>
              </a:rPr>
              <a:t>•	qué temas se repiten en entrevistas, publicaciones o proyectos,</a:t>
            </a:r>
          </a:p>
          <a:p>
            <a:r>
              <a:rPr lang="es-MX" sz="1700" dirty="0">
                <a:solidFill>
                  <a:schemeClr val="bg1"/>
                </a:solidFill>
              </a:rPr>
              <a:t>•	cómo se interconecta PPCI con tu actividad profesional,</a:t>
            </a:r>
          </a:p>
          <a:p>
            <a:r>
              <a:rPr lang="es-MX" sz="1700" dirty="0">
                <a:solidFill>
                  <a:schemeClr val="bg1"/>
                </a:solidFill>
              </a:rPr>
              <a:t>•	qué palabras clave te asocian otros profesionales.</a:t>
            </a:r>
          </a:p>
          <a:p>
            <a:r>
              <a:rPr lang="es-MX" sz="1700" dirty="0">
                <a:solidFill>
                  <a:schemeClr val="bg1"/>
                </a:solidFill>
              </a:rPr>
              <a:t>C) Cómo usar estas IA para tu firma</a:t>
            </a:r>
          </a:p>
          <a:p>
            <a:r>
              <a:rPr lang="es-MX" sz="1700" dirty="0">
                <a:solidFill>
                  <a:schemeClr val="bg1"/>
                </a:solidFill>
              </a:rPr>
              <a:t>Te sugiero esta metodología:</a:t>
            </a:r>
          </a:p>
          <a:p>
            <a:r>
              <a:rPr lang="es-MX" sz="1700" dirty="0">
                <a:solidFill>
                  <a:schemeClr val="bg1"/>
                </a:solidFill>
              </a:rPr>
              <a:t>1.	Consulta 1:</a:t>
            </a:r>
          </a:p>
          <a:p>
            <a:r>
              <a:rPr lang="es-MX" sz="1700" dirty="0">
                <a:solidFill>
                  <a:schemeClr val="bg1"/>
                </a:solidFill>
              </a:rPr>
              <a:t>“¿Qué temas aparecen asociados a [Nombre Socio] en la web? (sin datos privados)”</a:t>
            </a:r>
          </a:p>
          <a:p>
            <a:r>
              <a:rPr lang="es-MX" sz="1700" dirty="0">
                <a:solidFill>
                  <a:schemeClr val="bg1"/>
                </a:solidFill>
              </a:rPr>
              <a:t>2.	Consulta 2:</a:t>
            </a:r>
          </a:p>
          <a:p>
            <a:r>
              <a:rPr lang="es-MX" sz="1700" dirty="0">
                <a:solidFill>
                  <a:schemeClr val="bg1"/>
                </a:solidFill>
              </a:rPr>
              <a:t>“¿Qué industrias o especialidades se repiten en su presencia digital?”</a:t>
            </a:r>
          </a:p>
          <a:p>
            <a:r>
              <a:rPr lang="es-MX" sz="1700" dirty="0">
                <a:solidFill>
                  <a:schemeClr val="bg1"/>
                </a:solidFill>
              </a:rPr>
              <a:t>3.	Consulta 3:</a:t>
            </a:r>
          </a:p>
          <a:p>
            <a:r>
              <a:rPr lang="es-MX" sz="1700" dirty="0">
                <a:solidFill>
                  <a:schemeClr val="bg1"/>
                </a:solidFill>
              </a:rPr>
              <a:t>“Según estas apariciones, ¿cuál sería un posicionamiento natural de su firma?”</a:t>
            </a:r>
          </a:p>
          <a:p>
            <a:r>
              <a:rPr lang="es-MX" sz="1700" dirty="0">
                <a:solidFill>
                  <a:schemeClr val="bg1"/>
                </a:solidFill>
              </a:rPr>
              <a:t>4.	Consulta 4:</a:t>
            </a:r>
          </a:p>
          <a:p>
            <a:r>
              <a:rPr lang="es-MX" sz="1700" dirty="0">
                <a:solidFill>
                  <a:schemeClr val="bg1"/>
                </a:solidFill>
              </a:rPr>
              <a:t>“¿Qué percepciones externas podrían aprovecharse para crecer en DIPE, fundaciones o GL?”</a:t>
            </a:r>
          </a:p>
          <a:p>
            <a:r>
              <a:rPr lang="es-MX" sz="1700" dirty="0">
                <a:solidFill>
                  <a:schemeClr val="bg1"/>
                </a:solidFill>
              </a:rPr>
              <a:t>Y luego haces lo mismo con cada miembro del equipo.</a:t>
            </a:r>
          </a:p>
          <a:p>
            <a:r>
              <a:rPr lang="es-MX" sz="1700" dirty="0">
                <a:solidFill>
                  <a:schemeClr val="bg1"/>
                </a:solidFill>
              </a:rPr>
              <a:t>D) Qué NO pedir a la IA</a:t>
            </a:r>
          </a:p>
          <a:p>
            <a:r>
              <a:rPr lang="es-MX" sz="1700" dirty="0">
                <a:solidFill>
                  <a:schemeClr val="bg1"/>
                </a:solidFill>
              </a:rPr>
              <a:t>•	Identidades privadas</a:t>
            </a:r>
          </a:p>
          <a:p>
            <a:r>
              <a:rPr lang="es-MX" sz="1700" dirty="0">
                <a:solidFill>
                  <a:schemeClr val="bg1"/>
                </a:solidFill>
              </a:rPr>
              <a:t>•	Datos sensibles</a:t>
            </a:r>
          </a:p>
          <a:p>
            <a:r>
              <a:rPr lang="es-MX" sz="1700" dirty="0">
                <a:solidFill>
                  <a:schemeClr val="bg1"/>
                </a:solidFill>
              </a:rPr>
              <a:t>•	Información no pública</a:t>
            </a:r>
          </a:p>
          <a:p>
            <a:r>
              <a:rPr lang="es-MX" sz="1700" dirty="0">
                <a:solidFill>
                  <a:schemeClr val="bg1"/>
                </a:solidFill>
              </a:rPr>
              <a:t>•	Antecedentes laborales no declarados</a:t>
            </a:r>
          </a:p>
          <a:p>
            <a:r>
              <a:rPr lang="es-MX" sz="1700" dirty="0">
                <a:solidFill>
                  <a:schemeClr val="bg1"/>
                </a:solidFill>
              </a:rPr>
              <a:t>La IA externa solo debe usarse para información pública, nunca privada.</a:t>
            </a:r>
          </a:p>
          <a:p>
            <a:r>
              <a:rPr lang="es-MX" sz="1700" dirty="0">
                <a:solidFill>
                  <a:schemeClr val="bg1"/>
                </a:solidFill>
              </a:rPr>
              <a:t>________________________________________</a:t>
            </a:r>
          </a:p>
          <a:p>
            <a:r>
              <a:rPr lang="es-MX" sz="1700" dirty="0">
                <a:solidFill>
                  <a:schemeClr val="bg1"/>
                </a:solidFill>
              </a:rPr>
              <a:t>[Especulación] 5. ¿Qué valor aporta esto a tu consultora?</a:t>
            </a:r>
          </a:p>
          <a:p>
            <a:r>
              <a:rPr lang="es-MX" sz="1700" dirty="0">
                <a:solidFill>
                  <a:schemeClr val="bg1"/>
                </a:solidFill>
              </a:rPr>
              <a:t>Mucho.</a:t>
            </a:r>
          </a:p>
          <a:p>
            <a:r>
              <a:rPr lang="es-MX" sz="1700" dirty="0">
                <a:solidFill>
                  <a:schemeClr val="bg1"/>
                </a:solidFill>
              </a:rPr>
              <a:t>Porque la IA externa te muestra cómo te ve el mundo, no cómo tú crees que te ve.</a:t>
            </a:r>
          </a:p>
          <a:p>
            <a:r>
              <a:rPr lang="es-MX" sz="1700" dirty="0">
                <a:solidFill>
                  <a:schemeClr val="bg1"/>
                </a:solidFill>
              </a:rPr>
              <a:t>Y allí pueden aparecer sorpresas:</a:t>
            </a:r>
          </a:p>
          <a:p>
            <a:r>
              <a:rPr lang="es-MX" sz="1700" dirty="0">
                <a:solidFill>
                  <a:schemeClr val="bg1"/>
                </a:solidFill>
              </a:rPr>
              <a:t>patrones, asociaciones temáticas, reputación tácita, autoridad en ciertos sectores, etc.</a:t>
            </a:r>
          </a:p>
          <a:p>
            <a:r>
              <a:rPr lang="es-MX" sz="1700" dirty="0">
                <a:solidFill>
                  <a:schemeClr val="bg1"/>
                </a:solidFill>
              </a:rPr>
              <a:t>________________________________________</a:t>
            </a:r>
          </a:p>
          <a:p>
            <a:r>
              <a:rPr lang="es-MX" sz="1700" dirty="0">
                <a:solidFill>
                  <a:schemeClr val="bg1"/>
                </a:solidFill>
              </a:rPr>
              <a:t>Si quieres, puedo prepararte un método completo para hacer el análisis de huella digital de:</a:t>
            </a:r>
          </a:p>
          <a:p>
            <a:r>
              <a:rPr lang="es-MX" sz="1700" dirty="0">
                <a:solidFill>
                  <a:schemeClr val="bg1"/>
                </a:solidFill>
              </a:rPr>
              <a:t>•	tu firma,</a:t>
            </a:r>
          </a:p>
          <a:p>
            <a:r>
              <a:rPr lang="es-MX" sz="1700" dirty="0">
                <a:solidFill>
                  <a:schemeClr val="bg1"/>
                </a:solidFill>
              </a:rPr>
              <a:t>•	tú como socio principal,</a:t>
            </a:r>
          </a:p>
          <a:p>
            <a:r>
              <a:rPr lang="es-MX" sz="1700" dirty="0">
                <a:solidFill>
                  <a:schemeClr val="bg1"/>
                </a:solidFill>
              </a:rPr>
              <a:t>•	cada uno de los miembros,</a:t>
            </a:r>
          </a:p>
          <a:p>
            <a:r>
              <a:rPr lang="es-MX" sz="1700" dirty="0">
                <a:solidFill>
                  <a:schemeClr val="bg1"/>
                </a:solidFill>
              </a:rPr>
              <a:t>•	y los potenciales voceros jóvenes.</a:t>
            </a:r>
          </a:p>
          <a:p>
            <a:r>
              <a:rPr lang="es-MX" sz="1700" dirty="0">
                <a:solidFill>
                  <a:schemeClr val="bg1"/>
                </a:solidFill>
              </a:rPr>
              <a:t>Solo dime si lo preparo.</a:t>
            </a:r>
          </a:p>
          <a:p>
            <a:r>
              <a:rPr lang="es-MX" sz="1700" dirty="0">
                <a:solidFill>
                  <a:schemeClr val="bg1"/>
                </a:solidFill>
              </a:rPr>
              <a:t>Dijiste:</a:t>
            </a:r>
          </a:p>
          <a:p>
            <a:r>
              <a:rPr lang="es-MX" sz="1700" dirty="0">
                <a:solidFill>
                  <a:schemeClr val="bg1"/>
                </a:solidFill>
              </a:rPr>
              <a:t>SI y sería bueno ver cuanto cuestan estos apoyos y </a:t>
            </a:r>
            <a:r>
              <a:rPr lang="es-MX" sz="1700" dirty="0" err="1">
                <a:solidFill>
                  <a:schemeClr val="bg1"/>
                </a:solidFill>
              </a:rPr>
              <a:t>depues</a:t>
            </a:r>
            <a:r>
              <a:rPr lang="es-MX" sz="1700" dirty="0">
                <a:solidFill>
                  <a:schemeClr val="bg1"/>
                </a:solidFill>
              </a:rPr>
              <a:t> le </a:t>
            </a:r>
            <a:r>
              <a:rPr lang="es-MX" sz="1700" dirty="0" err="1">
                <a:solidFill>
                  <a:schemeClr val="bg1"/>
                </a:solidFill>
              </a:rPr>
              <a:t>gtrapaso</a:t>
            </a:r>
            <a:r>
              <a:rPr lang="es-MX" sz="1700" dirty="0">
                <a:solidFill>
                  <a:schemeClr val="bg1"/>
                </a:solidFill>
              </a:rPr>
              <a:t> lo que </a:t>
            </a:r>
            <a:r>
              <a:rPr lang="es-MX" sz="1700" dirty="0" err="1">
                <a:solidFill>
                  <a:schemeClr val="bg1"/>
                </a:solidFill>
              </a:rPr>
              <a:t>reunan</a:t>
            </a:r>
            <a:r>
              <a:rPr lang="es-MX" sz="1700" dirty="0">
                <a:solidFill>
                  <a:schemeClr val="bg1"/>
                </a:solidFill>
              </a:rPr>
              <a:t>, como lo del </a:t>
            </a:r>
            <a:r>
              <a:rPr lang="es-MX" sz="1700" dirty="0" err="1">
                <a:solidFill>
                  <a:schemeClr val="bg1"/>
                </a:solidFill>
              </a:rPr>
              <a:t>argentotino</a:t>
            </a:r>
            <a:r>
              <a:rPr lang="es-MX" sz="1700" dirty="0">
                <a:solidFill>
                  <a:schemeClr val="bg1"/>
                </a:solidFill>
              </a:rPr>
              <a:t> y hacemos un prediseño como el que </a:t>
            </a:r>
            <a:r>
              <a:rPr lang="es-MX" sz="1700" dirty="0" err="1">
                <a:solidFill>
                  <a:schemeClr val="bg1"/>
                </a:solidFill>
              </a:rPr>
              <a:t>hicmos</a:t>
            </a:r>
            <a:r>
              <a:rPr lang="es-MX" sz="1700" dirty="0">
                <a:solidFill>
                  <a:schemeClr val="bg1"/>
                </a:solidFill>
              </a:rPr>
              <a:t> ayer del </a:t>
            </a:r>
            <a:r>
              <a:rPr lang="es-MX" sz="1700" dirty="0" err="1">
                <a:solidFill>
                  <a:schemeClr val="bg1"/>
                </a:solidFill>
              </a:rPr>
              <a:t>posicionamient</a:t>
            </a:r>
            <a:r>
              <a:rPr lang="es-MX" sz="1700" dirty="0">
                <a:solidFill>
                  <a:schemeClr val="bg1"/>
                </a:solidFill>
              </a:rPr>
              <a:t>, logo, etc. En realidad no nos </a:t>
            </a:r>
            <a:r>
              <a:rPr lang="es-MX" sz="1700" dirty="0" err="1">
                <a:solidFill>
                  <a:schemeClr val="bg1"/>
                </a:solidFill>
              </a:rPr>
              <a:t>intereas</a:t>
            </a:r>
            <a:r>
              <a:rPr lang="es-MX" sz="1700" dirty="0">
                <a:solidFill>
                  <a:schemeClr val="bg1"/>
                </a:solidFill>
              </a:rPr>
              <a:t> crecer mucho para seguir siendo boutique y que yo incluso en unos años mas este media jornada por eso busco reemplazos mas </a:t>
            </a:r>
            <a:r>
              <a:rPr lang="es-MX" sz="1700" dirty="0" err="1">
                <a:solidFill>
                  <a:schemeClr val="bg1"/>
                </a:solidFill>
              </a:rPr>
              <a:t>jovenes</a:t>
            </a:r>
            <a:r>
              <a:rPr lang="es-MX" sz="1700" dirty="0">
                <a:solidFill>
                  <a:schemeClr val="bg1"/>
                </a:solidFill>
              </a:rPr>
              <a:t> pero le voy dando </a:t>
            </a:r>
            <a:r>
              <a:rPr lang="es-MX" sz="1700" dirty="0" err="1">
                <a:solidFill>
                  <a:schemeClr val="bg1"/>
                </a:solidFill>
              </a:rPr>
              <a:t>autonomia</a:t>
            </a:r>
            <a:r>
              <a:rPr lang="es-MX" sz="1700" dirty="0">
                <a:solidFill>
                  <a:schemeClr val="bg1"/>
                </a:solidFill>
              </a:rPr>
              <a:t> </a:t>
            </a:r>
            <a:r>
              <a:rPr lang="es-MX" sz="1700" dirty="0" err="1">
                <a:solidFill>
                  <a:schemeClr val="bg1"/>
                </a:solidFill>
              </a:rPr>
              <a:t>depues</a:t>
            </a:r>
            <a:r>
              <a:rPr lang="es-MX" sz="1700" dirty="0">
                <a:solidFill>
                  <a:schemeClr val="bg1"/>
                </a:solidFill>
              </a:rPr>
              <a:t> solo si la manejan bien. La idea es que recurramos a todas las formas de hacer un buen diseño especialmente en la parte comercial. Por ejemplo voceros de todas las edades que se </a:t>
            </a:r>
            <a:r>
              <a:rPr lang="es-MX" sz="1700" dirty="0" err="1">
                <a:solidFill>
                  <a:schemeClr val="bg1"/>
                </a:solidFill>
              </a:rPr>
              <a:t>potenciane</a:t>
            </a:r>
            <a:r>
              <a:rPr lang="es-MX" sz="1700" dirty="0">
                <a:solidFill>
                  <a:schemeClr val="bg1"/>
                </a:solidFill>
              </a:rPr>
              <a:t> el </a:t>
            </a:r>
            <a:r>
              <a:rPr lang="es-MX" sz="1700" dirty="0" err="1">
                <a:solidFill>
                  <a:schemeClr val="bg1"/>
                </a:solidFill>
              </a:rPr>
              <a:t>linkedin</a:t>
            </a:r>
            <a:r>
              <a:rPr lang="es-MX" sz="1700" dirty="0">
                <a:solidFill>
                  <a:schemeClr val="bg1"/>
                </a:solidFill>
              </a:rPr>
              <a:t>, </a:t>
            </a:r>
            <a:r>
              <a:rPr lang="es-MX" sz="1700" dirty="0" err="1">
                <a:solidFill>
                  <a:schemeClr val="bg1"/>
                </a:solidFill>
              </a:rPr>
              <a:t>instagran</a:t>
            </a:r>
            <a:r>
              <a:rPr lang="es-MX" sz="1700" dirty="0">
                <a:solidFill>
                  <a:schemeClr val="bg1"/>
                </a:solidFill>
              </a:rPr>
              <a:t> y no se que </a:t>
            </a:r>
            <a:r>
              <a:rPr lang="es-MX" sz="1700" dirty="0" err="1">
                <a:solidFill>
                  <a:schemeClr val="bg1"/>
                </a:solidFill>
              </a:rPr>
              <a:t>otrasa</a:t>
            </a:r>
            <a:r>
              <a:rPr lang="es-MX" sz="1700" dirty="0">
                <a:solidFill>
                  <a:schemeClr val="bg1"/>
                </a:solidFill>
              </a:rPr>
              <a:t> redes usar</a:t>
            </a:r>
          </a:p>
          <a:p>
            <a:r>
              <a:rPr lang="es-MX" sz="1700" dirty="0" err="1">
                <a:solidFill>
                  <a:schemeClr val="bg1"/>
                </a:solidFill>
              </a:rPr>
              <a:t>ChatGPT</a:t>
            </a:r>
            <a:r>
              <a:rPr lang="es-MX" sz="1700" dirty="0">
                <a:solidFill>
                  <a:schemeClr val="bg1"/>
                </a:solidFill>
              </a:rPr>
              <a:t> dijo:</a:t>
            </a:r>
          </a:p>
          <a:p>
            <a:r>
              <a:rPr lang="es-MX" sz="1700" dirty="0">
                <a:solidFill>
                  <a:schemeClr val="bg1"/>
                </a:solidFill>
              </a:rPr>
              <a:t>[No verificado] Toda la respuesta es especulativa y basada solo en lo que mencionas.</a:t>
            </a:r>
          </a:p>
          <a:p>
            <a:r>
              <a:rPr lang="es-MX" sz="1700" dirty="0">
                <a:solidFill>
                  <a:schemeClr val="bg1"/>
                </a:solidFill>
              </a:rPr>
              <a:t>No tengo acceso a precios reales de mercado, personas ni datos externos, así que no puedo verificar ningún valor.</a:t>
            </a:r>
          </a:p>
          <a:p>
            <a:r>
              <a:rPr lang="es-MX" sz="1700" dirty="0">
                <a:solidFill>
                  <a:schemeClr val="bg1"/>
                </a:solidFill>
              </a:rPr>
              <a:t>Donde dé rangos o modelos, van como [Especulación].</a:t>
            </a:r>
          </a:p>
          <a:p>
            <a:r>
              <a:rPr lang="es-MX" sz="1700" dirty="0">
                <a:solidFill>
                  <a:schemeClr val="bg1"/>
                </a:solidFill>
              </a:rPr>
              <a:t>________________________________________</a:t>
            </a:r>
          </a:p>
          <a:p>
            <a:r>
              <a:rPr lang="es-MX" sz="1700" dirty="0">
                <a:solidFill>
                  <a:schemeClr val="bg1"/>
                </a:solidFill>
              </a:rPr>
              <a:t>[Especulación] 1. Método completo para analizar huella digital (tuya, del equipo y de voceros potenciales)</a:t>
            </a:r>
          </a:p>
          <a:p>
            <a:r>
              <a:rPr lang="es-MX" sz="1700" dirty="0">
                <a:solidFill>
                  <a:schemeClr val="bg1"/>
                </a:solidFill>
              </a:rPr>
              <a:t>Este método sirve para:</a:t>
            </a:r>
          </a:p>
          <a:p>
            <a:r>
              <a:rPr lang="es-MX" sz="1700" dirty="0">
                <a:solidFill>
                  <a:schemeClr val="bg1"/>
                </a:solidFill>
              </a:rPr>
              <a:t>•	entender cómo el mundo los percibe,</a:t>
            </a:r>
          </a:p>
          <a:p>
            <a:r>
              <a:rPr lang="es-MX" sz="1700" dirty="0">
                <a:solidFill>
                  <a:schemeClr val="bg1"/>
                </a:solidFill>
              </a:rPr>
              <a:t>•	detectar su posicionamiento natural,</a:t>
            </a:r>
          </a:p>
          <a:p>
            <a:r>
              <a:rPr lang="es-MX" sz="1700" dirty="0">
                <a:solidFill>
                  <a:schemeClr val="bg1"/>
                </a:solidFill>
              </a:rPr>
              <a:t>•	identificar brechas comerciales,</a:t>
            </a:r>
          </a:p>
          <a:p>
            <a:r>
              <a:rPr lang="es-MX" sz="1700" dirty="0">
                <a:solidFill>
                  <a:schemeClr val="bg1"/>
                </a:solidFill>
              </a:rPr>
              <a:t>•	encontrar voceros por generaciones,</a:t>
            </a:r>
          </a:p>
          <a:p>
            <a:r>
              <a:rPr lang="es-MX" sz="1700" dirty="0">
                <a:solidFill>
                  <a:schemeClr val="bg1"/>
                </a:solidFill>
              </a:rPr>
              <a:t>•	y alimentar el diseño comercial, marca, logo, presencia en redes, etc.</a:t>
            </a:r>
          </a:p>
          <a:p>
            <a:r>
              <a:rPr lang="es-MX" sz="1700" dirty="0">
                <a:solidFill>
                  <a:schemeClr val="bg1"/>
                </a:solidFill>
              </a:rPr>
              <a:t>Etapa A — Levantamiento individual</a:t>
            </a:r>
          </a:p>
          <a:p>
            <a:r>
              <a:rPr lang="es-MX" sz="1700" dirty="0">
                <a:solidFill>
                  <a:schemeClr val="bg1"/>
                </a:solidFill>
              </a:rPr>
              <a:t>Para cada persona:</a:t>
            </a:r>
          </a:p>
          <a:p>
            <a:r>
              <a:rPr lang="es-MX" sz="1700" dirty="0">
                <a:solidFill>
                  <a:schemeClr val="bg1"/>
                </a:solidFill>
              </a:rPr>
              <a:t>1.	Búsqueda pública de nombre, cargo e historial (solo fuentes abiertas).</a:t>
            </a:r>
          </a:p>
          <a:p>
            <a:r>
              <a:rPr lang="es-MX" sz="1700" dirty="0">
                <a:solidFill>
                  <a:schemeClr val="bg1"/>
                </a:solidFill>
              </a:rPr>
              <a:t>2.	Qué temas se repiten (palabras clave).</a:t>
            </a:r>
          </a:p>
          <a:p>
            <a:r>
              <a:rPr lang="es-MX" sz="1700" dirty="0">
                <a:solidFill>
                  <a:schemeClr val="bg1"/>
                </a:solidFill>
              </a:rPr>
              <a:t>3.	Qué industrias aparecen asociadas.</a:t>
            </a:r>
          </a:p>
          <a:p>
            <a:r>
              <a:rPr lang="es-MX" sz="1700" dirty="0">
                <a:solidFill>
                  <a:schemeClr val="bg1"/>
                </a:solidFill>
              </a:rPr>
              <a:t>4.	Qué redes sociales están activas.</a:t>
            </a:r>
          </a:p>
          <a:p>
            <a:r>
              <a:rPr lang="es-MX" sz="1700" dirty="0">
                <a:solidFill>
                  <a:schemeClr val="bg1"/>
                </a:solidFill>
              </a:rPr>
              <a:t>5.	Qué publicaciones, entrevistas o foros aparecen.</a:t>
            </a:r>
          </a:p>
          <a:p>
            <a:r>
              <a:rPr lang="es-MX" sz="1700" dirty="0">
                <a:solidFill>
                  <a:schemeClr val="bg1"/>
                </a:solidFill>
              </a:rPr>
              <a:t>6.	Qué reputación tácita se sugiere (autoridad, </a:t>
            </a:r>
            <a:r>
              <a:rPr lang="es-MX" sz="1700" dirty="0" err="1">
                <a:solidFill>
                  <a:schemeClr val="bg1"/>
                </a:solidFill>
              </a:rPr>
              <a:t>senioridad</a:t>
            </a:r>
            <a:r>
              <a:rPr lang="es-MX" sz="1700" dirty="0">
                <a:solidFill>
                  <a:schemeClr val="bg1"/>
                </a:solidFill>
              </a:rPr>
              <a:t>, estilo).</a:t>
            </a:r>
          </a:p>
          <a:p>
            <a:r>
              <a:rPr lang="es-MX" sz="1700" dirty="0">
                <a:solidFill>
                  <a:schemeClr val="bg1"/>
                </a:solidFill>
              </a:rPr>
              <a:t>Esto permite ver, por ejemplo:</a:t>
            </a:r>
          </a:p>
          <a:p>
            <a:r>
              <a:rPr lang="es-MX" sz="1700" dirty="0">
                <a:solidFill>
                  <a:schemeClr val="bg1"/>
                </a:solidFill>
              </a:rPr>
              <a:t>•	Tú → banca, contabilidad, CAM, estrategia, infraestructura, relaciones institucionales.</a:t>
            </a:r>
          </a:p>
          <a:p>
            <a:r>
              <a:rPr lang="es-MX" sz="1700" dirty="0">
                <a:solidFill>
                  <a:schemeClr val="bg1"/>
                </a:solidFill>
              </a:rPr>
              <a:t>•	Rafael → personas, coaching, liderazgo.</a:t>
            </a:r>
          </a:p>
          <a:p>
            <a:r>
              <a:rPr lang="es-MX" sz="1700" dirty="0">
                <a:solidFill>
                  <a:schemeClr val="bg1"/>
                </a:solidFill>
              </a:rPr>
              <a:t>•	Guillermo → digital.</a:t>
            </a:r>
          </a:p>
          <a:p>
            <a:r>
              <a:rPr lang="es-MX" sz="1700" dirty="0">
                <a:solidFill>
                  <a:schemeClr val="bg1"/>
                </a:solidFill>
              </a:rPr>
              <a:t>•	</a:t>
            </a:r>
            <a:r>
              <a:rPr lang="es-MX" sz="1700" dirty="0" err="1">
                <a:solidFill>
                  <a:schemeClr val="bg1"/>
                </a:solidFill>
              </a:rPr>
              <a:t>Lely</a:t>
            </a:r>
            <a:r>
              <a:rPr lang="es-MX" sz="1700" dirty="0">
                <a:solidFill>
                  <a:schemeClr val="bg1"/>
                </a:solidFill>
              </a:rPr>
              <a:t> → legal, medioambiente, comercial, </a:t>
            </a:r>
            <a:r>
              <a:rPr lang="es-MX" sz="1700" dirty="0" err="1">
                <a:solidFill>
                  <a:schemeClr val="bg1"/>
                </a:solidFill>
              </a:rPr>
              <a:t>due</a:t>
            </a:r>
            <a:r>
              <a:rPr lang="es-MX" sz="1700" dirty="0">
                <a:solidFill>
                  <a:schemeClr val="bg1"/>
                </a:solidFill>
              </a:rPr>
              <a:t> </a:t>
            </a:r>
            <a:r>
              <a:rPr lang="es-MX" sz="1700" dirty="0" err="1">
                <a:solidFill>
                  <a:schemeClr val="bg1"/>
                </a:solidFill>
              </a:rPr>
              <a:t>diligence</a:t>
            </a:r>
            <a:r>
              <a:rPr lang="es-MX" sz="1700" dirty="0">
                <a:solidFill>
                  <a:schemeClr val="bg1"/>
                </a:solidFill>
              </a:rPr>
              <a:t>.</a:t>
            </a:r>
          </a:p>
          <a:p>
            <a:r>
              <a:rPr lang="es-MX" sz="1700" dirty="0">
                <a:solidFill>
                  <a:schemeClr val="bg1"/>
                </a:solidFill>
              </a:rPr>
              <a:t>•	José → posible vocero joven (si tiene huella digital visible).</a:t>
            </a:r>
          </a:p>
          <a:p>
            <a:r>
              <a:rPr lang="es-MX" sz="1700" dirty="0">
                <a:solidFill>
                  <a:schemeClr val="bg1"/>
                </a:solidFill>
              </a:rPr>
              <a:t>________________________________________</a:t>
            </a:r>
          </a:p>
          <a:p>
            <a:r>
              <a:rPr lang="es-MX" sz="1700" dirty="0">
                <a:solidFill>
                  <a:schemeClr val="bg1"/>
                </a:solidFill>
              </a:rPr>
              <a:t>Etapa B — Análisis por generaciones (clave para tu diseño comercial)</a:t>
            </a:r>
          </a:p>
          <a:p>
            <a:r>
              <a:rPr lang="es-MX" sz="1700" dirty="0">
                <a:solidFill>
                  <a:schemeClr val="bg1"/>
                </a:solidFill>
              </a:rPr>
              <a:t>Generación senior (60+)</a:t>
            </a:r>
          </a:p>
          <a:p>
            <a:r>
              <a:rPr lang="es-MX" sz="1700" dirty="0">
                <a:solidFill>
                  <a:schemeClr val="bg1"/>
                </a:solidFill>
              </a:rPr>
              <a:t>Ofrecen: autoridad, reputación, redes históricas, credibilidad en banca/infraestructura.</a:t>
            </a:r>
          </a:p>
          <a:p>
            <a:r>
              <a:rPr lang="es-MX" sz="1700" dirty="0">
                <a:solidFill>
                  <a:schemeClr val="bg1"/>
                </a:solidFill>
              </a:rPr>
              <a:t>Voceros típicos: tú + algún otro senior que elijan.</a:t>
            </a:r>
          </a:p>
          <a:p>
            <a:r>
              <a:rPr lang="es-MX" sz="1700" dirty="0">
                <a:solidFill>
                  <a:schemeClr val="bg1"/>
                </a:solidFill>
              </a:rPr>
              <a:t>Generación intermedia (45–60)</a:t>
            </a:r>
          </a:p>
          <a:p>
            <a:r>
              <a:rPr lang="es-MX" sz="1700" dirty="0">
                <a:solidFill>
                  <a:schemeClr val="bg1"/>
                </a:solidFill>
              </a:rPr>
              <a:t>Ofrecen: redes activas en empresas, DIPE, fundaciones, sector público.</a:t>
            </a:r>
          </a:p>
          <a:p>
            <a:r>
              <a:rPr lang="es-MX" sz="1700" dirty="0">
                <a:solidFill>
                  <a:schemeClr val="bg1"/>
                </a:solidFill>
              </a:rPr>
              <a:t>Voceros: Carlos (según lo que mencionaste), más uno adicional.</a:t>
            </a:r>
          </a:p>
          <a:p>
            <a:r>
              <a:rPr lang="es-MX" sz="1700" dirty="0">
                <a:solidFill>
                  <a:schemeClr val="bg1"/>
                </a:solidFill>
              </a:rPr>
              <a:t>Generación joven-adulta (30–45)</a:t>
            </a:r>
          </a:p>
          <a:p>
            <a:r>
              <a:rPr lang="es-MX" sz="1700" dirty="0">
                <a:solidFill>
                  <a:schemeClr val="bg1"/>
                </a:solidFill>
              </a:rPr>
              <a:t>Ofrecen: conexión redes digitales, lenguaje moderno (ESG, data, IA).</a:t>
            </a:r>
          </a:p>
          <a:p>
            <a:r>
              <a:rPr lang="es-MX" sz="1700" dirty="0">
                <a:solidFill>
                  <a:schemeClr val="bg1"/>
                </a:solidFill>
              </a:rPr>
              <a:t>Voceros: José si funciona; sino buscar otro con buena presencia digital.</a:t>
            </a:r>
          </a:p>
          <a:p>
            <a:r>
              <a:rPr lang="es-MX" sz="1700" dirty="0">
                <a:solidFill>
                  <a:schemeClr val="bg1"/>
                </a:solidFill>
              </a:rPr>
              <a:t>Generación joven (25–35)</a:t>
            </a:r>
          </a:p>
          <a:p>
            <a:r>
              <a:rPr lang="es-MX" sz="1700" dirty="0">
                <a:solidFill>
                  <a:schemeClr val="bg1"/>
                </a:solidFill>
              </a:rPr>
              <a:t>No para el núcleo, pero sí para difusión digital, </a:t>
            </a:r>
            <a:r>
              <a:rPr lang="es-MX" sz="1700" dirty="0" err="1">
                <a:solidFill>
                  <a:schemeClr val="bg1"/>
                </a:solidFill>
              </a:rPr>
              <a:t>reels</a:t>
            </a:r>
            <a:r>
              <a:rPr lang="es-MX" sz="1700" dirty="0">
                <a:solidFill>
                  <a:schemeClr val="bg1"/>
                </a:solidFill>
              </a:rPr>
              <a:t>, contenido fresco.</a:t>
            </a:r>
          </a:p>
          <a:p>
            <a:r>
              <a:rPr lang="es-MX" sz="1700" dirty="0">
                <a:solidFill>
                  <a:schemeClr val="bg1"/>
                </a:solidFill>
              </a:rPr>
              <a:t>Estos pueden ser aliados externos.</a:t>
            </a:r>
          </a:p>
          <a:p>
            <a:r>
              <a:rPr lang="es-MX" sz="1700" dirty="0">
                <a:solidFill>
                  <a:schemeClr val="bg1"/>
                </a:solidFill>
              </a:rPr>
              <a:t>________________________________________</a:t>
            </a:r>
          </a:p>
          <a:p>
            <a:r>
              <a:rPr lang="es-MX" sz="1700" dirty="0">
                <a:solidFill>
                  <a:schemeClr val="bg1"/>
                </a:solidFill>
              </a:rPr>
              <a:t>Etapa C — Mapa de posicionamiento natural</a:t>
            </a:r>
          </a:p>
          <a:p>
            <a:r>
              <a:rPr lang="es-MX" sz="1700" dirty="0">
                <a:solidFill>
                  <a:schemeClr val="bg1"/>
                </a:solidFill>
              </a:rPr>
              <a:t>Basado en la huella digital:</a:t>
            </a:r>
          </a:p>
          <a:p>
            <a:r>
              <a:rPr lang="es-MX" sz="1700" dirty="0">
                <a:solidFill>
                  <a:schemeClr val="bg1"/>
                </a:solidFill>
              </a:rPr>
              <a:t>•	¿Qué tipo de “consultora boutique” son realmente?</a:t>
            </a:r>
          </a:p>
          <a:p>
            <a:r>
              <a:rPr lang="es-MX" sz="1700" dirty="0">
                <a:solidFill>
                  <a:schemeClr val="bg1"/>
                </a:solidFill>
              </a:rPr>
              <a:t>•	¿Cómo los interpreta el mercado?</a:t>
            </a:r>
          </a:p>
          <a:p>
            <a:r>
              <a:rPr lang="es-MX" sz="1700" dirty="0">
                <a:solidFill>
                  <a:schemeClr val="bg1"/>
                </a:solidFill>
              </a:rPr>
              <a:t>•	¿Qué especialidades están ya “marcadas” por tu trayectoria?</a:t>
            </a:r>
          </a:p>
          <a:p>
            <a:r>
              <a:rPr lang="es-MX" sz="1700" dirty="0">
                <a:solidFill>
                  <a:schemeClr val="bg1"/>
                </a:solidFill>
              </a:rPr>
              <a:t>•	¿Qué se puede amplificar?</a:t>
            </a:r>
          </a:p>
          <a:p>
            <a:r>
              <a:rPr lang="es-MX" sz="1700" dirty="0">
                <a:solidFill>
                  <a:schemeClr val="bg1"/>
                </a:solidFill>
              </a:rPr>
              <a:t>•	¿Qué no tiene sentido intentar cambiar?</a:t>
            </a:r>
          </a:p>
          <a:p>
            <a:r>
              <a:rPr lang="es-MX" sz="1700" dirty="0">
                <a:solidFill>
                  <a:schemeClr val="bg1"/>
                </a:solidFill>
              </a:rPr>
              <a:t>Esto evita pérdida de energía y trabaja con lo que YA está ganado.</a:t>
            </a:r>
          </a:p>
          <a:p>
            <a:r>
              <a:rPr lang="es-MX" sz="1700" dirty="0">
                <a:solidFill>
                  <a:schemeClr val="bg1"/>
                </a:solidFill>
              </a:rPr>
              <a:t>________________________________________</a:t>
            </a:r>
          </a:p>
          <a:p>
            <a:r>
              <a:rPr lang="es-MX" sz="1700" dirty="0">
                <a:solidFill>
                  <a:schemeClr val="bg1"/>
                </a:solidFill>
              </a:rPr>
              <a:t>Etapa D — Diseño comercial multigeneracional</a:t>
            </a:r>
          </a:p>
          <a:p>
            <a:r>
              <a:rPr lang="es-MX" sz="1700" dirty="0">
                <a:solidFill>
                  <a:schemeClr val="bg1"/>
                </a:solidFill>
              </a:rPr>
              <a:t>Esto permite crear una estructura comercial muy fuerte sin crecer mucho.</a:t>
            </a:r>
          </a:p>
          <a:p>
            <a:r>
              <a:rPr lang="es-MX" sz="1700" dirty="0">
                <a:solidFill>
                  <a:schemeClr val="bg1"/>
                </a:solidFill>
              </a:rPr>
              <a:t>1.	Voceros senior → confianza, reputación, “garantía” (etiqueto “garantía” como fuente obligatoria según tus reglas).</a:t>
            </a:r>
          </a:p>
          <a:p>
            <a:r>
              <a:rPr lang="es-MX" sz="1700" dirty="0">
                <a:solidFill>
                  <a:schemeClr val="bg1"/>
                </a:solidFill>
              </a:rPr>
              <a:t>2.	Voceros intermedios → conexión con tomadores de decisión actuales.</a:t>
            </a:r>
          </a:p>
          <a:p>
            <a:r>
              <a:rPr lang="es-MX" sz="1700" dirty="0">
                <a:solidFill>
                  <a:schemeClr val="bg1"/>
                </a:solidFill>
              </a:rPr>
              <a:t>3.	Voceros jóvenes → presencia digital, </a:t>
            </a:r>
            <a:r>
              <a:rPr lang="es-MX" sz="1700" dirty="0" err="1">
                <a:solidFill>
                  <a:schemeClr val="bg1"/>
                </a:solidFill>
              </a:rPr>
              <a:t>reels</a:t>
            </a:r>
            <a:r>
              <a:rPr lang="es-MX" sz="1700" dirty="0">
                <a:solidFill>
                  <a:schemeClr val="bg1"/>
                </a:solidFill>
              </a:rPr>
              <a:t>, Instagram, LinkedIn, videos, podcasts.</a:t>
            </a:r>
          </a:p>
          <a:p>
            <a:r>
              <a:rPr lang="es-MX" sz="1700" dirty="0">
                <a:solidFill>
                  <a:schemeClr val="bg1"/>
                </a:solidFill>
              </a:rPr>
              <a:t>Tú no tienes que hacer los videos; eso lo pueden hacer voceros jóvenes o aliados externos.</a:t>
            </a:r>
          </a:p>
          <a:p>
            <a:r>
              <a:rPr lang="es-MX" sz="1700" dirty="0">
                <a:solidFill>
                  <a:schemeClr val="bg1"/>
                </a:solidFill>
              </a:rPr>
              <a:t>________________________________________</a:t>
            </a:r>
          </a:p>
          <a:p>
            <a:r>
              <a:rPr lang="es-MX" sz="1700" dirty="0">
                <a:solidFill>
                  <a:schemeClr val="bg1"/>
                </a:solidFill>
              </a:rPr>
              <a:t>Etapa E — Selección de redes</a:t>
            </a:r>
          </a:p>
          <a:p>
            <a:r>
              <a:rPr lang="es-MX" sz="1700" dirty="0">
                <a:solidFill>
                  <a:schemeClr val="bg1"/>
                </a:solidFill>
              </a:rPr>
              <a:t>[Especulación]</a:t>
            </a:r>
          </a:p>
          <a:p>
            <a:r>
              <a:rPr lang="es-MX" sz="1700" dirty="0">
                <a:solidFill>
                  <a:schemeClr val="bg1"/>
                </a:solidFill>
              </a:rPr>
              <a:t>•	LinkedIn → obligatorio para consultoría.</a:t>
            </a:r>
          </a:p>
          <a:p>
            <a:r>
              <a:rPr lang="es-MX" sz="1700" dirty="0">
                <a:solidFill>
                  <a:schemeClr val="bg1"/>
                </a:solidFill>
              </a:rPr>
              <a:t>•	Instagram → para explicar conceptos difíciles de forma fácil.</a:t>
            </a:r>
          </a:p>
          <a:p>
            <a:r>
              <a:rPr lang="es-MX" sz="1700" dirty="0">
                <a:solidFill>
                  <a:schemeClr val="bg1"/>
                </a:solidFill>
              </a:rPr>
              <a:t>•	YouTube / Shorts → para 1 minuto de “</a:t>
            </a:r>
            <a:r>
              <a:rPr lang="es-MX" sz="1700" dirty="0" err="1">
                <a:solidFill>
                  <a:schemeClr val="bg1"/>
                </a:solidFill>
              </a:rPr>
              <a:t>insights</a:t>
            </a:r>
            <a:r>
              <a:rPr lang="es-MX" sz="1700" dirty="0">
                <a:solidFill>
                  <a:schemeClr val="bg1"/>
                </a:solidFill>
              </a:rPr>
              <a:t>”.</a:t>
            </a:r>
          </a:p>
          <a:p>
            <a:r>
              <a:rPr lang="es-MX" sz="1700" dirty="0">
                <a:solidFill>
                  <a:schemeClr val="bg1"/>
                </a:solidFill>
              </a:rPr>
              <a:t>•	TikTok → solo si alguien joven lo puede manejar; no lo tomes tú.</a:t>
            </a:r>
          </a:p>
          <a:p>
            <a:r>
              <a:rPr lang="es-MX" sz="1700" dirty="0">
                <a:solidFill>
                  <a:schemeClr val="bg1"/>
                </a:solidFill>
              </a:rPr>
              <a:t>•	Página web → ficha técnica, institucional y casos.</a:t>
            </a:r>
          </a:p>
          <a:p>
            <a:r>
              <a:rPr lang="es-MX" sz="1700" dirty="0">
                <a:solidFill>
                  <a:schemeClr val="bg1"/>
                </a:solidFill>
              </a:rPr>
              <a:t>________________________________________</a:t>
            </a:r>
          </a:p>
          <a:p>
            <a:r>
              <a:rPr lang="es-MX" sz="1700" dirty="0">
                <a:solidFill>
                  <a:schemeClr val="bg1"/>
                </a:solidFill>
              </a:rPr>
              <a:t>[Especulación] 2. Rangos de costos externos (solo estimaciones genéricas)</a:t>
            </a:r>
          </a:p>
          <a:p>
            <a:r>
              <a:rPr lang="es-MX" sz="1700" dirty="0">
                <a:solidFill>
                  <a:schemeClr val="bg1"/>
                </a:solidFill>
              </a:rPr>
              <a:t>Repito: no verificables, solo promedios de mercado en Chile para consultorías boutique.</a:t>
            </a:r>
          </a:p>
          <a:p>
            <a:r>
              <a:rPr lang="es-MX" sz="1700" dirty="0">
                <a:solidFill>
                  <a:schemeClr val="bg1"/>
                </a:solidFill>
              </a:rPr>
              <a:t>A) Análisis de huella digital con IA externa</a:t>
            </a:r>
          </a:p>
          <a:p>
            <a:r>
              <a:rPr lang="es-MX" sz="1700" dirty="0">
                <a:solidFill>
                  <a:schemeClr val="bg1"/>
                </a:solidFill>
              </a:rPr>
              <a:t>•	Consultor especializado: $300.000 – $1.200.000</a:t>
            </a:r>
          </a:p>
          <a:p>
            <a:r>
              <a:rPr lang="es-MX" sz="1700" dirty="0">
                <a:solidFill>
                  <a:schemeClr val="bg1"/>
                </a:solidFill>
              </a:rPr>
              <a:t>(según profundidad y cantidad de personas).</a:t>
            </a:r>
          </a:p>
          <a:p>
            <a:r>
              <a:rPr lang="es-MX" sz="1700" dirty="0">
                <a:solidFill>
                  <a:schemeClr val="bg1"/>
                </a:solidFill>
              </a:rPr>
              <a:t>B) Diseño de posicionamiento + mensaje de marca</a:t>
            </a:r>
          </a:p>
          <a:p>
            <a:r>
              <a:rPr lang="es-MX" sz="1700" dirty="0">
                <a:solidFill>
                  <a:schemeClr val="bg1"/>
                </a:solidFill>
              </a:rPr>
              <a:t>•	Consultor experto: $800.000 – $2.000.000</a:t>
            </a:r>
          </a:p>
          <a:p>
            <a:r>
              <a:rPr lang="es-MX" sz="1700" dirty="0">
                <a:solidFill>
                  <a:schemeClr val="bg1"/>
                </a:solidFill>
              </a:rPr>
              <a:t>C) Diseño de logo + identidad visual</a:t>
            </a:r>
          </a:p>
          <a:p>
            <a:r>
              <a:rPr lang="es-MX" sz="1700" dirty="0">
                <a:solidFill>
                  <a:schemeClr val="bg1"/>
                </a:solidFill>
              </a:rPr>
              <a:t>•	Diseñador senior: $600.000 – $1.500.000</a:t>
            </a:r>
          </a:p>
          <a:p>
            <a:r>
              <a:rPr lang="es-MX" sz="1700" dirty="0">
                <a:solidFill>
                  <a:schemeClr val="bg1"/>
                </a:solidFill>
              </a:rPr>
              <a:t>D) Redacción comercial + propuesta de valor</a:t>
            </a:r>
          </a:p>
          <a:p>
            <a:r>
              <a:rPr lang="es-MX" sz="1700" dirty="0">
                <a:solidFill>
                  <a:schemeClr val="bg1"/>
                </a:solidFill>
              </a:rPr>
              <a:t>•	Consultor: $400.000 – $1.000.000</a:t>
            </a:r>
          </a:p>
          <a:p>
            <a:r>
              <a:rPr lang="es-MX" sz="1700" dirty="0">
                <a:solidFill>
                  <a:schemeClr val="bg1"/>
                </a:solidFill>
              </a:rPr>
              <a:t>E) Plan comercial por generaciones / vocerías</a:t>
            </a:r>
          </a:p>
          <a:p>
            <a:r>
              <a:rPr lang="es-MX" sz="1700" dirty="0">
                <a:solidFill>
                  <a:schemeClr val="bg1"/>
                </a:solidFill>
              </a:rPr>
              <a:t>•	Consultor estratégico: $600.000 – $1.200.000</a:t>
            </a:r>
          </a:p>
          <a:p>
            <a:r>
              <a:rPr lang="es-MX" sz="1700" dirty="0">
                <a:solidFill>
                  <a:schemeClr val="bg1"/>
                </a:solidFill>
              </a:rPr>
              <a:t>F) Manejo de redes externas (mensual)</a:t>
            </a:r>
          </a:p>
          <a:p>
            <a:r>
              <a:rPr lang="es-MX" sz="1700" dirty="0">
                <a:solidFill>
                  <a:schemeClr val="bg1"/>
                </a:solidFill>
              </a:rPr>
              <a:t>•	Equipo pequeño: $250.000 – $700.000</a:t>
            </a:r>
          </a:p>
          <a:p>
            <a:r>
              <a:rPr lang="es-MX" sz="1700" dirty="0">
                <a:solidFill>
                  <a:schemeClr val="bg1"/>
                </a:solidFill>
              </a:rPr>
              <a:t>•	Equipo profesional con </a:t>
            </a:r>
            <a:r>
              <a:rPr lang="es-MX" sz="1700" dirty="0" err="1">
                <a:solidFill>
                  <a:schemeClr val="bg1"/>
                </a:solidFill>
              </a:rPr>
              <a:t>reels</a:t>
            </a:r>
            <a:r>
              <a:rPr lang="es-MX" sz="1700" dirty="0">
                <a:solidFill>
                  <a:schemeClr val="bg1"/>
                </a:solidFill>
              </a:rPr>
              <a:t>, edición: $700.000 – $1.500.000</a:t>
            </a:r>
          </a:p>
          <a:p>
            <a:r>
              <a:rPr lang="es-MX" sz="1700" dirty="0">
                <a:solidFill>
                  <a:schemeClr val="bg1"/>
                </a:solidFill>
              </a:rPr>
              <a:t>G) Producción de videos profesionales</a:t>
            </a:r>
          </a:p>
          <a:p>
            <a:r>
              <a:rPr lang="es-MX" sz="1700" dirty="0">
                <a:solidFill>
                  <a:schemeClr val="bg1"/>
                </a:solidFill>
              </a:rPr>
              <a:t>•	Por sesión: $300.000 – $1.000.000</a:t>
            </a:r>
          </a:p>
          <a:p>
            <a:r>
              <a:rPr lang="es-MX" sz="1700" dirty="0">
                <a:solidFill>
                  <a:schemeClr val="bg1"/>
                </a:solidFill>
              </a:rPr>
              <a:t>Si trabajas con aliados jóvenes, estos costos bajan mucho.</a:t>
            </a:r>
          </a:p>
          <a:p>
            <a:r>
              <a:rPr lang="es-MX" sz="1700" dirty="0">
                <a:solidFill>
                  <a:schemeClr val="bg1"/>
                </a:solidFill>
              </a:rPr>
              <a:t>________________________________________</a:t>
            </a:r>
          </a:p>
          <a:p>
            <a:r>
              <a:rPr lang="es-MX" sz="1700" dirty="0">
                <a:solidFill>
                  <a:schemeClr val="bg1"/>
                </a:solidFill>
              </a:rPr>
              <a:t>[Especulación] 3. Cómo integrar lo que reúnas (argentino, IA, análisis digital)</a:t>
            </a:r>
          </a:p>
          <a:p>
            <a:r>
              <a:rPr lang="es-MX" sz="1700" dirty="0">
                <a:solidFill>
                  <a:schemeClr val="bg1"/>
                </a:solidFill>
              </a:rPr>
              <a:t>Puedo ayudarte a:</a:t>
            </a:r>
          </a:p>
          <a:p>
            <a:r>
              <a:rPr lang="es-MX" sz="1700" dirty="0">
                <a:solidFill>
                  <a:schemeClr val="bg1"/>
                </a:solidFill>
              </a:rPr>
              <a:t>•	Consolidar toda la información externa.</a:t>
            </a:r>
          </a:p>
          <a:p>
            <a:r>
              <a:rPr lang="es-MX" sz="1700" dirty="0">
                <a:solidFill>
                  <a:schemeClr val="bg1"/>
                </a:solidFill>
              </a:rPr>
              <a:t>•	Cruzarla con tu estructura adhocrática.</a:t>
            </a:r>
          </a:p>
          <a:p>
            <a:r>
              <a:rPr lang="es-MX" sz="1700" dirty="0">
                <a:solidFill>
                  <a:schemeClr val="bg1"/>
                </a:solidFill>
              </a:rPr>
              <a:t>•	Diseñar tu posicionamiento final.</a:t>
            </a:r>
          </a:p>
          <a:p>
            <a:r>
              <a:rPr lang="es-MX" sz="1700" dirty="0">
                <a:solidFill>
                  <a:schemeClr val="bg1"/>
                </a:solidFill>
              </a:rPr>
              <a:t>•	Definir marca, estilo visual, líneas de oferta.</a:t>
            </a:r>
          </a:p>
          <a:p>
            <a:r>
              <a:rPr lang="es-MX" sz="1700" dirty="0">
                <a:solidFill>
                  <a:schemeClr val="bg1"/>
                </a:solidFill>
              </a:rPr>
              <a:t>•	Proponer redes y voceros por generación.</a:t>
            </a:r>
          </a:p>
          <a:p>
            <a:r>
              <a:rPr lang="es-MX" sz="1700" dirty="0">
                <a:solidFill>
                  <a:schemeClr val="bg1"/>
                </a:solidFill>
              </a:rPr>
              <a:t>•	Crear un plan comercial muy liviano para boutique.</a:t>
            </a:r>
          </a:p>
          <a:p>
            <a:r>
              <a:rPr lang="es-MX" sz="1700" dirty="0">
                <a:solidFill>
                  <a:schemeClr val="bg1"/>
                </a:solidFill>
              </a:rPr>
              <a:t>Este trabajo se parece mucho a lo que hicimos ayer con logo y posicionamiento, pero más completo.</a:t>
            </a:r>
          </a:p>
          <a:p>
            <a:r>
              <a:rPr lang="es-MX" sz="1700" dirty="0">
                <a:solidFill>
                  <a:schemeClr val="bg1"/>
                </a:solidFill>
              </a:rPr>
              <a:t>________________________________________</a:t>
            </a:r>
          </a:p>
          <a:p>
            <a:r>
              <a:rPr lang="es-MX" sz="1700" dirty="0">
                <a:solidFill>
                  <a:schemeClr val="bg1"/>
                </a:solidFill>
              </a:rPr>
              <a:t>[Especulación] 4. Reemplazos jóvenes progresivos</a:t>
            </a:r>
          </a:p>
          <a:p>
            <a:r>
              <a:rPr lang="es-MX" sz="1700" dirty="0">
                <a:solidFill>
                  <a:schemeClr val="bg1"/>
                </a:solidFill>
              </a:rPr>
              <a:t>Tu idea es estratégica:</a:t>
            </a:r>
          </a:p>
          <a:p>
            <a:r>
              <a:rPr lang="es-MX" sz="1700" dirty="0">
                <a:solidFill>
                  <a:schemeClr val="bg1"/>
                </a:solidFill>
              </a:rPr>
              <a:t>•	Tú te quedas como senior estratégico.</a:t>
            </a:r>
          </a:p>
          <a:p>
            <a:r>
              <a:rPr lang="es-MX" sz="1700" dirty="0">
                <a:solidFill>
                  <a:schemeClr val="bg1"/>
                </a:solidFill>
              </a:rPr>
              <a:t>•	Ellos toman la vocería y redes.</a:t>
            </a:r>
          </a:p>
          <a:p>
            <a:r>
              <a:rPr lang="es-MX" sz="1700" dirty="0">
                <a:solidFill>
                  <a:schemeClr val="bg1"/>
                </a:solidFill>
              </a:rPr>
              <a:t>•	Les das autonomía solo si la manejan bien.</a:t>
            </a:r>
          </a:p>
          <a:p>
            <a:r>
              <a:rPr lang="es-MX" sz="1700" dirty="0">
                <a:solidFill>
                  <a:schemeClr val="bg1"/>
                </a:solidFill>
              </a:rPr>
              <a:t>•	Boutique → poco personal → alta calidad → bajo desgaste.</a:t>
            </a:r>
          </a:p>
          <a:p>
            <a:r>
              <a:rPr lang="es-MX" sz="1700" dirty="0">
                <a:solidFill>
                  <a:schemeClr val="bg1"/>
                </a:solidFill>
              </a:rPr>
              <a:t>Eso es exactamente como se manejan los estudios boutique en Europa.</a:t>
            </a:r>
          </a:p>
          <a:p>
            <a:r>
              <a:rPr lang="es-MX" sz="1700" dirty="0">
                <a:solidFill>
                  <a:schemeClr val="bg1"/>
                </a:solidFill>
              </a:rPr>
              <a:t>________________________________________</a:t>
            </a:r>
          </a:p>
          <a:p>
            <a:r>
              <a:rPr lang="es-MX" sz="1700" dirty="0">
                <a:solidFill>
                  <a:schemeClr val="bg1"/>
                </a:solidFill>
              </a:rPr>
              <a:t>Si quieres, con lo que ya me dijiste, puedo preparar:</a:t>
            </a:r>
          </a:p>
          <a:p>
            <a:r>
              <a:rPr lang="es-MX" sz="1700" dirty="0">
                <a:solidFill>
                  <a:schemeClr val="bg1"/>
                </a:solidFill>
              </a:rPr>
              <a:t>✔ Un prediseño de posicionamiento definitivo</a:t>
            </a:r>
          </a:p>
          <a:p>
            <a:r>
              <a:rPr lang="es-MX" sz="1700" dirty="0">
                <a:solidFill>
                  <a:schemeClr val="bg1"/>
                </a:solidFill>
              </a:rPr>
              <a:t>✔ Un plan comercial multigeneracional</a:t>
            </a:r>
          </a:p>
          <a:p>
            <a:r>
              <a:rPr lang="es-MX" sz="1700" dirty="0">
                <a:solidFill>
                  <a:schemeClr val="bg1"/>
                </a:solidFill>
              </a:rPr>
              <a:t>✔ Un mapa de voceros</a:t>
            </a:r>
          </a:p>
          <a:p>
            <a:r>
              <a:rPr lang="es-MX" sz="1700" dirty="0">
                <a:solidFill>
                  <a:schemeClr val="bg1"/>
                </a:solidFill>
              </a:rPr>
              <a:t>✔ Una estructura boutique para que tú estés media jornada en unos años</a:t>
            </a:r>
          </a:p>
          <a:p>
            <a:r>
              <a:rPr lang="es-MX" sz="1700" dirty="0">
                <a:solidFill>
                  <a:schemeClr val="bg1"/>
                </a:solidFill>
              </a:rPr>
              <a:t>✔ Un plan de contenidos por redes (LinkedIn, Instagram, YouTube)</a:t>
            </a:r>
          </a:p>
          <a:p>
            <a:r>
              <a:rPr lang="es-MX" sz="1700" dirty="0">
                <a:solidFill>
                  <a:schemeClr val="bg1"/>
                </a:solidFill>
              </a:rPr>
              <a:t>Dime qué parte quieres que prepare primero.</a:t>
            </a:r>
          </a:p>
          <a:p>
            <a:r>
              <a:rPr lang="es-MX" sz="1700" dirty="0">
                <a:solidFill>
                  <a:schemeClr val="bg1"/>
                </a:solidFill>
              </a:rPr>
              <a:t>Dijiste:</a:t>
            </a:r>
          </a:p>
          <a:p>
            <a:r>
              <a:rPr lang="es-MX" sz="1700" dirty="0">
                <a:solidFill>
                  <a:schemeClr val="bg1"/>
                </a:solidFill>
              </a:rPr>
              <a:t>los seniors seriamos </a:t>
            </a:r>
            <a:r>
              <a:rPr lang="es-MX" sz="1700" dirty="0" err="1">
                <a:solidFill>
                  <a:schemeClr val="bg1"/>
                </a:solidFill>
              </a:rPr>
              <a:t>rafael</a:t>
            </a:r>
            <a:r>
              <a:rPr lang="es-MX" sz="1700" dirty="0">
                <a:solidFill>
                  <a:schemeClr val="bg1"/>
                </a:solidFill>
              </a:rPr>
              <a:t> </a:t>
            </a:r>
            <a:r>
              <a:rPr lang="es-MX" sz="1700" dirty="0" err="1">
                <a:solidFill>
                  <a:schemeClr val="bg1"/>
                </a:solidFill>
              </a:rPr>
              <a:t>soitl</a:t>
            </a:r>
            <a:r>
              <a:rPr lang="es-MX" sz="1700" dirty="0">
                <a:solidFill>
                  <a:schemeClr val="bg1"/>
                </a:solidFill>
              </a:rPr>
              <a:t>, </a:t>
            </a:r>
            <a:r>
              <a:rPr lang="es-MX" sz="1700" dirty="0" err="1">
                <a:solidFill>
                  <a:schemeClr val="bg1"/>
                </a:solidFill>
              </a:rPr>
              <a:t>guillermo</a:t>
            </a:r>
            <a:r>
              <a:rPr lang="es-MX" sz="1700" dirty="0">
                <a:solidFill>
                  <a:schemeClr val="bg1"/>
                </a:solidFill>
              </a:rPr>
              <a:t>, </a:t>
            </a:r>
            <a:r>
              <a:rPr lang="es-MX" sz="1700" dirty="0" err="1">
                <a:solidFill>
                  <a:schemeClr val="bg1"/>
                </a:solidFill>
              </a:rPr>
              <a:t>vacrlos</a:t>
            </a:r>
            <a:r>
              <a:rPr lang="es-MX" sz="1700" dirty="0">
                <a:solidFill>
                  <a:schemeClr val="bg1"/>
                </a:solidFill>
              </a:rPr>
              <a:t> </a:t>
            </a:r>
            <a:r>
              <a:rPr lang="es-MX" sz="1700" dirty="0" err="1">
                <a:solidFill>
                  <a:schemeClr val="bg1"/>
                </a:solidFill>
              </a:rPr>
              <a:t>vergara</a:t>
            </a:r>
            <a:r>
              <a:rPr lang="es-MX" sz="1700" dirty="0">
                <a:solidFill>
                  <a:schemeClr val="bg1"/>
                </a:solidFill>
              </a:rPr>
              <a:t> (64) y yo todos </a:t>
            </a:r>
            <a:r>
              <a:rPr lang="es-MX" sz="1700" dirty="0" err="1">
                <a:solidFill>
                  <a:schemeClr val="bg1"/>
                </a:solidFill>
              </a:rPr>
              <a:t>ma</a:t>
            </a:r>
            <a:r>
              <a:rPr lang="es-MX" sz="1700" dirty="0">
                <a:solidFill>
                  <a:schemeClr val="bg1"/>
                </a:solidFill>
              </a:rPr>
              <a:t> o menos en los 65, la </a:t>
            </a:r>
            <a:r>
              <a:rPr lang="es-MX" sz="1700" dirty="0" err="1">
                <a:solidFill>
                  <a:schemeClr val="bg1"/>
                </a:solidFill>
              </a:rPr>
              <a:t>intermwdia</a:t>
            </a:r>
            <a:r>
              <a:rPr lang="es-MX" sz="1700" dirty="0">
                <a:solidFill>
                  <a:schemeClr val="bg1"/>
                </a:solidFill>
              </a:rPr>
              <a:t> gente como pablo </a:t>
            </a:r>
            <a:r>
              <a:rPr lang="es-MX" sz="1700" dirty="0" err="1">
                <a:solidFill>
                  <a:schemeClr val="bg1"/>
                </a:solidFill>
              </a:rPr>
              <a:t>canobra</a:t>
            </a:r>
            <a:r>
              <a:rPr lang="es-MX" sz="1700" dirty="0">
                <a:solidFill>
                  <a:schemeClr val="bg1"/>
                </a:solidFill>
              </a:rPr>
              <a:t>, la adulta joven por ahora </a:t>
            </a:r>
            <a:r>
              <a:rPr lang="es-MX" sz="1700" dirty="0" err="1">
                <a:solidFill>
                  <a:schemeClr val="bg1"/>
                </a:solidFill>
              </a:rPr>
              <a:t>jose</a:t>
            </a:r>
            <a:r>
              <a:rPr lang="es-MX" sz="1700" dirty="0">
                <a:solidFill>
                  <a:schemeClr val="bg1"/>
                </a:solidFill>
              </a:rPr>
              <a:t>, y la joven por ahora </a:t>
            </a:r>
            <a:r>
              <a:rPr lang="es-MX" sz="1700" dirty="0" err="1">
                <a:solidFill>
                  <a:schemeClr val="bg1"/>
                </a:solidFill>
              </a:rPr>
              <a:t>claus</a:t>
            </a:r>
            <a:r>
              <a:rPr lang="es-MX" sz="1700" dirty="0">
                <a:solidFill>
                  <a:schemeClr val="bg1"/>
                </a:solidFill>
              </a:rPr>
              <a:t>. El ideal es que </a:t>
            </a:r>
            <a:r>
              <a:rPr lang="es-MX" sz="1700" dirty="0" err="1">
                <a:solidFill>
                  <a:schemeClr val="bg1"/>
                </a:solidFill>
              </a:rPr>
              <a:t>comom</a:t>
            </a:r>
            <a:r>
              <a:rPr lang="es-MX" sz="1700" dirty="0">
                <a:solidFill>
                  <a:schemeClr val="bg1"/>
                </a:solidFill>
              </a:rPr>
              <a:t> estamos partiendo el consultor que haga esto sea un </a:t>
            </a:r>
            <a:r>
              <a:rPr lang="es-MX" sz="1700" dirty="0" err="1">
                <a:solidFill>
                  <a:schemeClr val="bg1"/>
                </a:solidFill>
              </a:rPr>
              <a:t>partener</a:t>
            </a:r>
            <a:r>
              <a:rPr lang="es-MX" sz="1700" dirty="0">
                <a:solidFill>
                  <a:schemeClr val="bg1"/>
                </a:solidFill>
              </a:rPr>
              <a:t> quesea parte del producto y no tener que pagarle mucho, que esa su rol interno permanente y a </a:t>
            </a:r>
            <a:r>
              <a:rPr lang="es-MX" sz="1700" dirty="0" err="1">
                <a:solidFill>
                  <a:schemeClr val="bg1"/>
                </a:solidFill>
              </a:rPr>
              <a:t>lavez</a:t>
            </a:r>
            <a:r>
              <a:rPr lang="es-MX" sz="1700" dirty="0">
                <a:solidFill>
                  <a:schemeClr val="bg1"/>
                </a:solidFill>
              </a:rPr>
              <a:t> para </a:t>
            </a:r>
            <a:r>
              <a:rPr lang="es-MX" sz="1700" dirty="0" err="1">
                <a:solidFill>
                  <a:schemeClr val="bg1"/>
                </a:solidFill>
              </a:rPr>
              <a:t>verder</a:t>
            </a:r>
            <a:r>
              <a:rPr lang="es-MX" sz="1700" dirty="0">
                <a:solidFill>
                  <a:schemeClr val="bg1"/>
                </a:solidFill>
              </a:rPr>
              <a:t> hacia afuera y en ese rol </a:t>
            </a:r>
            <a:r>
              <a:rPr lang="es-MX" sz="1700" dirty="0" err="1">
                <a:solidFill>
                  <a:schemeClr val="bg1"/>
                </a:solidFill>
              </a:rPr>
              <a:t>hayq</a:t>
            </a:r>
            <a:r>
              <a:rPr lang="es-MX" sz="1700" dirty="0">
                <a:solidFill>
                  <a:schemeClr val="bg1"/>
                </a:solidFill>
              </a:rPr>
              <a:t> </a:t>
            </a:r>
            <a:r>
              <a:rPr lang="es-MX" sz="1700" dirty="0" err="1">
                <a:solidFill>
                  <a:schemeClr val="bg1"/>
                </a:solidFill>
              </a:rPr>
              <a:t>ue</a:t>
            </a:r>
            <a:r>
              <a:rPr lang="es-MX" sz="1700" dirty="0">
                <a:solidFill>
                  <a:schemeClr val="bg1"/>
                </a:solidFill>
              </a:rPr>
              <a:t> </a:t>
            </a:r>
            <a:r>
              <a:rPr lang="es-MX" sz="1700" dirty="0" err="1">
                <a:solidFill>
                  <a:schemeClr val="bg1"/>
                </a:solidFill>
              </a:rPr>
              <a:t>avaular</a:t>
            </a:r>
            <a:r>
              <a:rPr lang="es-MX" sz="1700" dirty="0">
                <a:solidFill>
                  <a:schemeClr val="bg1"/>
                </a:solidFill>
              </a:rPr>
              <a:t> al argentino que le encanto lo que </a:t>
            </a:r>
            <a:r>
              <a:rPr lang="es-MX" sz="1700" dirty="0" err="1">
                <a:solidFill>
                  <a:schemeClr val="bg1"/>
                </a:solidFill>
              </a:rPr>
              <a:t>haemos</a:t>
            </a:r>
            <a:r>
              <a:rPr lang="es-MX" sz="1700" dirty="0">
                <a:solidFill>
                  <a:schemeClr val="bg1"/>
                </a:solidFill>
              </a:rPr>
              <a:t> Ulises </a:t>
            </a:r>
            <a:r>
              <a:rPr lang="es-MX" sz="1700" dirty="0" err="1">
                <a:solidFill>
                  <a:schemeClr val="bg1"/>
                </a:solidFill>
              </a:rPr>
              <a:t>calblallero</a:t>
            </a:r>
            <a:r>
              <a:rPr lang="es-MX" sz="1700" dirty="0">
                <a:solidFill>
                  <a:schemeClr val="bg1"/>
                </a:solidFill>
              </a:rPr>
              <a:t> con nombre de marketing </a:t>
            </a:r>
            <a:r>
              <a:rPr lang="es-MX" sz="1700" dirty="0" err="1">
                <a:solidFill>
                  <a:schemeClr val="bg1"/>
                </a:solidFill>
              </a:rPr>
              <a:t>comodin</a:t>
            </a:r>
            <a:r>
              <a:rPr lang="es-MX" sz="1700" dirty="0">
                <a:solidFill>
                  <a:schemeClr val="bg1"/>
                </a:solidFill>
              </a:rPr>
              <a:t> digital. Entonces una mirada externa </a:t>
            </a:r>
            <a:r>
              <a:rPr lang="es-MX" sz="1700" dirty="0" err="1">
                <a:solidFill>
                  <a:schemeClr val="bg1"/>
                </a:solidFill>
              </a:rPr>
              <a:t>deberia</a:t>
            </a:r>
            <a:r>
              <a:rPr lang="es-MX" sz="1700" dirty="0">
                <a:solidFill>
                  <a:schemeClr val="bg1"/>
                </a:solidFill>
              </a:rPr>
              <a:t> ver las huelas digitales y buscar los complementos en las partes que pueden s}</a:t>
            </a:r>
            <a:r>
              <a:rPr lang="es-MX" sz="1700" dirty="0" err="1">
                <a:solidFill>
                  <a:schemeClr val="bg1"/>
                </a:solidFill>
              </a:rPr>
              <a:t>esgtar</a:t>
            </a:r>
            <a:r>
              <a:rPr lang="es-MX" sz="1700" dirty="0">
                <a:solidFill>
                  <a:schemeClr val="bg1"/>
                </a:solidFill>
              </a:rPr>
              <a:t> </a:t>
            </a:r>
            <a:r>
              <a:rPr lang="es-MX" sz="1700" dirty="0" err="1">
                <a:solidFill>
                  <a:schemeClr val="bg1"/>
                </a:solidFill>
              </a:rPr>
              <a:t>debiles</a:t>
            </a:r>
            <a:r>
              <a:rPr lang="es-MX" sz="1700" dirty="0">
                <a:solidFill>
                  <a:schemeClr val="bg1"/>
                </a:solidFill>
              </a:rPr>
              <a:t> </a:t>
            </a:r>
          </a:p>
          <a:p>
            <a:r>
              <a:rPr lang="es-MX" sz="1700" dirty="0" err="1">
                <a:solidFill>
                  <a:schemeClr val="bg1"/>
                </a:solidFill>
              </a:rPr>
              <a:t>ChatGPT</a:t>
            </a:r>
            <a:r>
              <a:rPr lang="es-MX" sz="1700" dirty="0">
                <a:solidFill>
                  <a:schemeClr val="bg1"/>
                </a:solidFill>
              </a:rPr>
              <a:t> dijo:</a:t>
            </a:r>
          </a:p>
          <a:p>
            <a:r>
              <a:rPr lang="es-MX" sz="1700" dirty="0">
                <a:solidFill>
                  <a:schemeClr val="bg1"/>
                </a:solidFill>
              </a:rPr>
              <a:t>[No verificado] Toda la respuesta es especulativa y se basa solo en lo que tú señalas.</a:t>
            </a:r>
          </a:p>
          <a:p>
            <a:r>
              <a:rPr lang="es-MX" sz="1700" dirty="0">
                <a:solidFill>
                  <a:schemeClr val="bg1"/>
                </a:solidFill>
              </a:rPr>
              <a:t>No tengo acceso a huellas digitales reales ni a información externa verificable.</a:t>
            </a:r>
          </a:p>
          <a:p>
            <a:r>
              <a:rPr lang="es-MX" sz="1700" dirty="0">
                <a:solidFill>
                  <a:schemeClr val="bg1"/>
                </a:solidFill>
              </a:rPr>
              <a:t>________________________________________</a:t>
            </a:r>
          </a:p>
          <a:p>
            <a:r>
              <a:rPr lang="es-MX" sz="1700" dirty="0">
                <a:solidFill>
                  <a:schemeClr val="bg1"/>
                </a:solidFill>
              </a:rPr>
              <a:t>[Especulación] 1. Estructura generacional que describes</a:t>
            </a:r>
          </a:p>
          <a:p>
            <a:r>
              <a:rPr lang="es-MX" sz="1700" dirty="0">
                <a:solidFill>
                  <a:schemeClr val="bg1"/>
                </a:solidFill>
              </a:rPr>
              <a:t>Tu clasificación generacional está muy clara:</a:t>
            </a:r>
          </a:p>
          <a:p>
            <a:r>
              <a:rPr lang="es-MX" sz="1700" dirty="0">
                <a:solidFill>
                  <a:schemeClr val="bg1"/>
                </a:solidFill>
              </a:rPr>
              <a:t>Seniors (~65 años)</a:t>
            </a:r>
          </a:p>
          <a:p>
            <a:r>
              <a:rPr lang="es-MX" sz="1700" dirty="0">
                <a:solidFill>
                  <a:schemeClr val="bg1"/>
                </a:solidFill>
              </a:rPr>
              <a:t>•	Tú</a:t>
            </a:r>
          </a:p>
          <a:p>
            <a:r>
              <a:rPr lang="es-MX" sz="1700" dirty="0">
                <a:solidFill>
                  <a:schemeClr val="bg1"/>
                </a:solidFill>
              </a:rPr>
              <a:t>•	Rafael Sotil</a:t>
            </a:r>
          </a:p>
          <a:p>
            <a:r>
              <a:rPr lang="es-MX" sz="1700" dirty="0">
                <a:solidFill>
                  <a:schemeClr val="bg1"/>
                </a:solidFill>
              </a:rPr>
              <a:t>•	Guillermo</a:t>
            </a:r>
          </a:p>
          <a:p>
            <a:r>
              <a:rPr lang="es-MX" sz="1700" dirty="0">
                <a:solidFill>
                  <a:schemeClr val="bg1"/>
                </a:solidFill>
              </a:rPr>
              <a:t>•	Carlos Vergara (64)</a:t>
            </a:r>
          </a:p>
          <a:p>
            <a:r>
              <a:rPr lang="es-MX" sz="1700" dirty="0">
                <a:solidFill>
                  <a:schemeClr val="bg1"/>
                </a:solidFill>
              </a:rPr>
              <a:t>Rol natural:</a:t>
            </a:r>
          </a:p>
          <a:p>
            <a:r>
              <a:rPr lang="es-MX" sz="1700" dirty="0">
                <a:solidFill>
                  <a:schemeClr val="bg1"/>
                </a:solidFill>
              </a:rPr>
              <a:t>•	reputación</a:t>
            </a:r>
          </a:p>
          <a:p>
            <a:r>
              <a:rPr lang="es-MX" sz="1700" dirty="0">
                <a:solidFill>
                  <a:schemeClr val="bg1"/>
                </a:solidFill>
              </a:rPr>
              <a:t>•	definiciones estratégicas</a:t>
            </a:r>
          </a:p>
          <a:p>
            <a:r>
              <a:rPr lang="es-MX" sz="1700" dirty="0">
                <a:solidFill>
                  <a:schemeClr val="bg1"/>
                </a:solidFill>
              </a:rPr>
              <a:t>•	garantías técnicas (etiqueto “garantías” como fuente obligatoria)</a:t>
            </a:r>
          </a:p>
          <a:p>
            <a:r>
              <a:rPr lang="es-MX" sz="1700" dirty="0">
                <a:solidFill>
                  <a:schemeClr val="bg1"/>
                </a:solidFill>
              </a:rPr>
              <a:t>•	redes históricas</a:t>
            </a:r>
          </a:p>
          <a:p>
            <a:r>
              <a:rPr lang="es-MX" sz="1700" dirty="0">
                <a:solidFill>
                  <a:schemeClr val="bg1"/>
                </a:solidFill>
              </a:rPr>
              <a:t>•	validación de entregables</a:t>
            </a:r>
          </a:p>
          <a:p>
            <a:r>
              <a:rPr lang="es-MX" sz="1700" dirty="0">
                <a:solidFill>
                  <a:schemeClr val="bg1"/>
                </a:solidFill>
              </a:rPr>
              <a:t>Intermedia (45–60)</a:t>
            </a:r>
          </a:p>
          <a:p>
            <a:r>
              <a:rPr lang="es-MX" sz="1700" dirty="0">
                <a:solidFill>
                  <a:schemeClr val="bg1"/>
                </a:solidFill>
              </a:rPr>
              <a:t>•	Pablo Canobra</a:t>
            </a:r>
          </a:p>
          <a:p>
            <a:r>
              <a:rPr lang="es-MX" sz="1700" dirty="0">
                <a:solidFill>
                  <a:schemeClr val="bg1"/>
                </a:solidFill>
              </a:rPr>
              <a:t>Rol natural:</a:t>
            </a:r>
          </a:p>
          <a:p>
            <a:r>
              <a:rPr lang="es-MX" sz="1700" dirty="0">
                <a:solidFill>
                  <a:schemeClr val="bg1"/>
                </a:solidFill>
              </a:rPr>
              <a:t>•	puente entre seniors y jóvenes</a:t>
            </a:r>
          </a:p>
          <a:p>
            <a:r>
              <a:rPr lang="es-MX" sz="1700" dirty="0">
                <a:solidFill>
                  <a:schemeClr val="bg1"/>
                </a:solidFill>
              </a:rPr>
              <a:t>•	gestión operativa</a:t>
            </a:r>
          </a:p>
          <a:p>
            <a:r>
              <a:rPr lang="es-MX" sz="1700" dirty="0">
                <a:solidFill>
                  <a:schemeClr val="bg1"/>
                </a:solidFill>
              </a:rPr>
              <a:t>•	consolidar clientes actuales</a:t>
            </a:r>
          </a:p>
          <a:p>
            <a:r>
              <a:rPr lang="es-MX" sz="1700" dirty="0">
                <a:solidFill>
                  <a:schemeClr val="bg1"/>
                </a:solidFill>
              </a:rPr>
              <a:t>•	vocería técnica moderada</a:t>
            </a:r>
          </a:p>
          <a:p>
            <a:r>
              <a:rPr lang="es-MX" sz="1700" dirty="0">
                <a:solidFill>
                  <a:schemeClr val="bg1"/>
                </a:solidFill>
              </a:rPr>
              <a:t>Adulta joven (30–45)</a:t>
            </a:r>
          </a:p>
          <a:p>
            <a:r>
              <a:rPr lang="es-MX" sz="1700" dirty="0">
                <a:solidFill>
                  <a:schemeClr val="bg1"/>
                </a:solidFill>
              </a:rPr>
              <a:t>•	José</a:t>
            </a:r>
          </a:p>
          <a:p>
            <a:r>
              <a:rPr lang="es-MX" sz="1700" dirty="0">
                <a:solidFill>
                  <a:schemeClr val="bg1"/>
                </a:solidFill>
              </a:rPr>
              <a:t>Rol natural:</a:t>
            </a:r>
          </a:p>
          <a:p>
            <a:r>
              <a:rPr lang="es-MX" sz="1700" dirty="0">
                <a:solidFill>
                  <a:schemeClr val="bg1"/>
                </a:solidFill>
              </a:rPr>
              <a:t>•	vocero digital</a:t>
            </a:r>
          </a:p>
          <a:p>
            <a:r>
              <a:rPr lang="es-MX" sz="1700" dirty="0">
                <a:solidFill>
                  <a:schemeClr val="bg1"/>
                </a:solidFill>
              </a:rPr>
              <a:t>•	redes nuevas</a:t>
            </a:r>
          </a:p>
          <a:p>
            <a:r>
              <a:rPr lang="es-MX" sz="1700" dirty="0">
                <a:solidFill>
                  <a:schemeClr val="bg1"/>
                </a:solidFill>
              </a:rPr>
              <a:t>•	lenguaje moderno (IA, ESG, data, experiencia usuaria)</a:t>
            </a:r>
          </a:p>
          <a:p>
            <a:r>
              <a:rPr lang="es-MX" sz="1700" dirty="0">
                <a:solidFill>
                  <a:schemeClr val="bg1"/>
                </a:solidFill>
              </a:rPr>
              <a:t>•	contenidos cortos (LinkedIn / Instagram)</a:t>
            </a:r>
          </a:p>
          <a:p>
            <a:r>
              <a:rPr lang="es-MX" sz="1700" dirty="0">
                <a:solidFill>
                  <a:schemeClr val="bg1"/>
                </a:solidFill>
              </a:rPr>
              <a:t>Joven (25–35)</a:t>
            </a:r>
          </a:p>
          <a:p>
            <a:r>
              <a:rPr lang="es-MX" sz="1700" dirty="0">
                <a:solidFill>
                  <a:schemeClr val="bg1"/>
                </a:solidFill>
              </a:rPr>
              <a:t>•	Claus</a:t>
            </a:r>
          </a:p>
          <a:p>
            <a:r>
              <a:rPr lang="es-MX" sz="1700" dirty="0">
                <a:solidFill>
                  <a:schemeClr val="bg1"/>
                </a:solidFill>
              </a:rPr>
              <a:t>Rol natural:</a:t>
            </a:r>
          </a:p>
          <a:p>
            <a:r>
              <a:rPr lang="es-MX" sz="1700" dirty="0">
                <a:solidFill>
                  <a:schemeClr val="bg1"/>
                </a:solidFill>
              </a:rPr>
              <a:t>•	dinamismo, contenidos frescos</a:t>
            </a:r>
          </a:p>
          <a:p>
            <a:r>
              <a:rPr lang="es-MX" sz="1700" dirty="0">
                <a:solidFill>
                  <a:schemeClr val="bg1"/>
                </a:solidFill>
              </a:rPr>
              <a:t>•	</a:t>
            </a:r>
            <a:r>
              <a:rPr lang="es-MX" sz="1700" dirty="0" err="1">
                <a:solidFill>
                  <a:schemeClr val="bg1"/>
                </a:solidFill>
              </a:rPr>
              <a:t>reels</a:t>
            </a:r>
            <a:r>
              <a:rPr lang="es-MX" sz="1700" dirty="0">
                <a:solidFill>
                  <a:schemeClr val="bg1"/>
                </a:solidFill>
              </a:rPr>
              <a:t>, shorts, branding moderno</a:t>
            </a:r>
          </a:p>
          <a:p>
            <a:r>
              <a:rPr lang="es-MX" sz="1700" dirty="0">
                <a:solidFill>
                  <a:schemeClr val="bg1"/>
                </a:solidFill>
              </a:rPr>
              <a:t>•	apoyo digital comunicacional</a:t>
            </a:r>
          </a:p>
          <a:p>
            <a:r>
              <a:rPr lang="es-MX" sz="1700" dirty="0">
                <a:solidFill>
                  <a:schemeClr val="bg1"/>
                </a:solidFill>
              </a:rPr>
              <a:t>Este equilibrio es muy bueno para una firma boutique porque asegura continuidad generacional sin engordar estructura.</a:t>
            </a:r>
          </a:p>
          <a:p>
            <a:r>
              <a:rPr lang="es-MX" sz="1700" dirty="0">
                <a:solidFill>
                  <a:schemeClr val="bg1"/>
                </a:solidFill>
              </a:rPr>
              <a:t>________________________________________</a:t>
            </a:r>
          </a:p>
          <a:p>
            <a:r>
              <a:rPr lang="es-MX" sz="1700" dirty="0">
                <a:solidFill>
                  <a:schemeClr val="bg1"/>
                </a:solidFill>
              </a:rPr>
              <a:t>[Especulación] 2. La idea de que “el consultor que arme esto sea </a:t>
            </a:r>
            <a:r>
              <a:rPr lang="es-MX" sz="1700" dirty="0" err="1">
                <a:solidFill>
                  <a:schemeClr val="bg1"/>
                </a:solidFill>
              </a:rPr>
              <a:t>partner</a:t>
            </a:r>
            <a:r>
              <a:rPr lang="es-MX" sz="1700" dirty="0">
                <a:solidFill>
                  <a:schemeClr val="bg1"/>
                </a:solidFill>
              </a:rPr>
              <a:t>” es CORRECTA</a:t>
            </a:r>
          </a:p>
          <a:p>
            <a:r>
              <a:rPr lang="es-MX" sz="1700" dirty="0">
                <a:solidFill>
                  <a:schemeClr val="bg1"/>
                </a:solidFill>
              </a:rPr>
              <a:t>Tu lógica es impecable:</a:t>
            </a:r>
          </a:p>
          <a:p>
            <a:r>
              <a:rPr lang="es-MX" sz="1700" dirty="0">
                <a:solidFill>
                  <a:schemeClr val="bg1"/>
                </a:solidFill>
              </a:rPr>
              <a:t>•	No quieren pagar caro un proyecto de posicionamiento.</a:t>
            </a:r>
          </a:p>
          <a:p>
            <a:r>
              <a:rPr lang="es-MX" sz="1700" dirty="0">
                <a:solidFill>
                  <a:schemeClr val="bg1"/>
                </a:solidFill>
              </a:rPr>
              <a:t>•	No necesitan solo un diseñador o consultor: necesitan alguien que se integre como parte del producto, no solo un proveedor.</a:t>
            </a:r>
          </a:p>
          <a:p>
            <a:r>
              <a:rPr lang="es-MX" sz="1700" dirty="0">
                <a:solidFill>
                  <a:schemeClr val="bg1"/>
                </a:solidFill>
              </a:rPr>
              <a:t>•	Ese </a:t>
            </a:r>
            <a:r>
              <a:rPr lang="es-MX" sz="1700" dirty="0" err="1">
                <a:solidFill>
                  <a:schemeClr val="bg1"/>
                </a:solidFill>
              </a:rPr>
              <a:t>partner</a:t>
            </a:r>
            <a:r>
              <a:rPr lang="es-MX" sz="1700" dirty="0">
                <a:solidFill>
                  <a:schemeClr val="bg1"/>
                </a:solidFill>
              </a:rPr>
              <a:t> debe:</a:t>
            </a:r>
          </a:p>
          <a:p>
            <a:r>
              <a:rPr lang="es-MX" sz="1700" dirty="0">
                <a:solidFill>
                  <a:schemeClr val="bg1"/>
                </a:solidFill>
              </a:rPr>
              <a:t>o	ver huellas digitales</a:t>
            </a:r>
          </a:p>
          <a:p>
            <a:r>
              <a:rPr lang="es-MX" sz="1700" dirty="0">
                <a:solidFill>
                  <a:schemeClr val="bg1"/>
                </a:solidFill>
              </a:rPr>
              <a:t>o	detectar brechas</a:t>
            </a:r>
          </a:p>
          <a:p>
            <a:r>
              <a:rPr lang="es-MX" sz="1700" dirty="0">
                <a:solidFill>
                  <a:schemeClr val="bg1"/>
                </a:solidFill>
              </a:rPr>
              <a:t>o	proponer marca</a:t>
            </a:r>
          </a:p>
          <a:p>
            <a:r>
              <a:rPr lang="es-MX" sz="1700" dirty="0">
                <a:solidFill>
                  <a:schemeClr val="bg1"/>
                </a:solidFill>
              </a:rPr>
              <a:t>o	armar posicionamiento</a:t>
            </a:r>
          </a:p>
          <a:p>
            <a:r>
              <a:rPr lang="es-MX" sz="1700" dirty="0">
                <a:solidFill>
                  <a:schemeClr val="bg1"/>
                </a:solidFill>
              </a:rPr>
              <a:t>o	desarrollar contenido</a:t>
            </a:r>
          </a:p>
          <a:p>
            <a:r>
              <a:rPr lang="es-MX" sz="1700" dirty="0">
                <a:solidFill>
                  <a:schemeClr val="bg1"/>
                </a:solidFill>
              </a:rPr>
              <a:t>o	impulsar redes</a:t>
            </a:r>
          </a:p>
          <a:p>
            <a:r>
              <a:rPr lang="es-MX" sz="1700" dirty="0">
                <a:solidFill>
                  <a:schemeClr val="bg1"/>
                </a:solidFill>
              </a:rPr>
              <a:t>o	ser vocero joven o intermedio</a:t>
            </a:r>
          </a:p>
          <a:p>
            <a:r>
              <a:rPr lang="es-MX" sz="1700" dirty="0">
                <a:solidFill>
                  <a:schemeClr val="bg1"/>
                </a:solidFill>
              </a:rPr>
              <a:t>o	abrir puertas nuevas</a:t>
            </a:r>
          </a:p>
          <a:p>
            <a:r>
              <a:rPr lang="es-MX" sz="1700" dirty="0">
                <a:solidFill>
                  <a:schemeClr val="bg1"/>
                </a:solidFill>
              </a:rPr>
              <a:t>Tu estructura adhocrática solo funciona si este consultor es parte del sistema, no externo.</a:t>
            </a:r>
          </a:p>
          <a:p>
            <a:r>
              <a:rPr lang="es-MX" sz="1700" dirty="0">
                <a:solidFill>
                  <a:schemeClr val="bg1"/>
                </a:solidFill>
              </a:rPr>
              <a:t>Por eso Ulises Caballero (argentino) es relevante:</a:t>
            </a:r>
          </a:p>
          <a:p>
            <a:r>
              <a:rPr lang="es-MX" sz="1700" dirty="0">
                <a:solidFill>
                  <a:schemeClr val="bg1"/>
                </a:solidFill>
              </a:rPr>
              <a:t>si tiene talento digital, marketing, y le apasiona lo que hacen, puede ser parte del “nuevo anillo”.</a:t>
            </a:r>
          </a:p>
          <a:p>
            <a:r>
              <a:rPr lang="es-MX" sz="1700" dirty="0">
                <a:solidFill>
                  <a:schemeClr val="bg1"/>
                </a:solidFill>
              </a:rPr>
              <a:t>________________________________________</a:t>
            </a:r>
          </a:p>
          <a:p>
            <a:r>
              <a:rPr lang="es-MX" sz="1700" dirty="0">
                <a:solidFill>
                  <a:schemeClr val="bg1"/>
                </a:solidFill>
              </a:rPr>
              <a:t>[Especulación] 3. ¿Qué tendría que hacer este </a:t>
            </a:r>
            <a:r>
              <a:rPr lang="es-MX" sz="1700" dirty="0" err="1">
                <a:solidFill>
                  <a:schemeClr val="bg1"/>
                </a:solidFill>
              </a:rPr>
              <a:t>partner</a:t>
            </a:r>
            <a:r>
              <a:rPr lang="es-MX" sz="1700" dirty="0">
                <a:solidFill>
                  <a:schemeClr val="bg1"/>
                </a:solidFill>
              </a:rPr>
              <a:t> digital/marketing dentro de la firma?</a:t>
            </a:r>
          </a:p>
          <a:p>
            <a:r>
              <a:rPr lang="es-MX" sz="1700" dirty="0">
                <a:solidFill>
                  <a:schemeClr val="bg1"/>
                </a:solidFill>
              </a:rPr>
              <a:t>Esto define si Ulises u otro calzan.</a:t>
            </a:r>
          </a:p>
          <a:p>
            <a:r>
              <a:rPr lang="es-MX" sz="1700" dirty="0">
                <a:solidFill>
                  <a:schemeClr val="bg1"/>
                </a:solidFill>
              </a:rPr>
              <a:t>Rol 1 — Ver huella digital completa de ustedes</a:t>
            </a:r>
          </a:p>
          <a:p>
            <a:r>
              <a:rPr lang="es-MX" sz="1700" dirty="0">
                <a:solidFill>
                  <a:schemeClr val="bg1"/>
                </a:solidFill>
              </a:rPr>
              <a:t>•	qué aparece asociado a sus nombres</a:t>
            </a:r>
          </a:p>
          <a:p>
            <a:r>
              <a:rPr lang="es-MX" sz="1700" dirty="0">
                <a:solidFill>
                  <a:schemeClr val="bg1"/>
                </a:solidFill>
              </a:rPr>
              <a:t>•	cómo está posicionada la firma</a:t>
            </a:r>
          </a:p>
          <a:p>
            <a:r>
              <a:rPr lang="es-MX" sz="1700" dirty="0">
                <a:solidFill>
                  <a:schemeClr val="bg1"/>
                </a:solidFill>
              </a:rPr>
              <a:t>•	qué se percibe como </a:t>
            </a:r>
            <a:r>
              <a:rPr lang="es-MX" sz="1700" dirty="0" err="1">
                <a:solidFill>
                  <a:schemeClr val="bg1"/>
                </a:solidFill>
              </a:rPr>
              <a:t>expertise</a:t>
            </a:r>
            <a:r>
              <a:rPr lang="es-MX" sz="1700" dirty="0">
                <a:solidFill>
                  <a:schemeClr val="bg1"/>
                </a:solidFill>
              </a:rPr>
              <a:t> principal</a:t>
            </a:r>
          </a:p>
          <a:p>
            <a:r>
              <a:rPr lang="es-MX" sz="1700" dirty="0">
                <a:solidFill>
                  <a:schemeClr val="bg1"/>
                </a:solidFill>
              </a:rPr>
              <a:t>•	qué brechas comerciales hay</a:t>
            </a:r>
          </a:p>
          <a:p>
            <a:r>
              <a:rPr lang="es-MX" sz="1700" dirty="0">
                <a:solidFill>
                  <a:schemeClr val="bg1"/>
                </a:solidFill>
              </a:rPr>
              <a:t>Rol 2 — Diseñar un sistema comercial multigeneracional</a:t>
            </a:r>
          </a:p>
          <a:p>
            <a:r>
              <a:rPr lang="es-MX" sz="1700" dirty="0">
                <a:solidFill>
                  <a:schemeClr val="bg1"/>
                </a:solidFill>
              </a:rPr>
              <a:t>Que combine:</a:t>
            </a:r>
          </a:p>
          <a:p>
            <a:r>
              <a:rPr lang="es-MX" sz="1700" dirty="0">
                <a:solidFill>
                  <a:schemeClr val="bg1"/>
                </a:solidFill>
              </a:rPr>
              <a:t>•	reputación senior</a:t>
            </a:r>
          </a:p>
          <a:p>
            <a:r>
              <a:rPr lang="es-MX" sz="1700" dirty="0">
                <a:solidFill>
                  <a:schemeClr val="bg1"/>
                </a:solidFill>
              </a:rPr>
              <a:t>•	conexión intermedia</a:t>
            </a:r>
          </a:p>
          <a:p>
            <a:r>
              <a:rPr lang="es-MX" sz="1700" dirty="0">
                <a:solidFill>
                  <a:schemeClr val="bg1"/>
                </a:solidFill>
              </a:rPr>
              <a:t>•	visibilidad joven</a:t>
            </a:r>
          </a:p>
          <a:p>
            <a:r>
              <a:rPr lang="es-MX" sz="1700" dirty="0">
                <a:solidFill>
                  <a:schemeClr val="bg1"/>
                </a:solidFill>
              </a:rPr>
              <a:t>•	dinamismo joven-adulto</a:t>
            </a:r>
          </a:p>
          <a:p>
            <a:r>
              <a:rPr lang="es-MX" sz="1700" dirty="0">
                <a:solidFill>
                  <a:schemeClr val="bg1"/>
                </a:solidFill>
              </a:rPr>
              <a:t>Rol 3 — Construir marca y narrativa</a:t>
            </a:r>
          </a:p>
          <a:p>
            <a:r>
              <a:rPr lang="es-MX" sz="1700" dirty="0">
                <a:solidFill>
                  <a:schemeClr val="bg1"/>
                </a:solidFill>
              </a:rPr>
              <a:t>Que explique quiénes son, qué hacen y cómo lo hacen, sin inflar estructura.</a:t>
            </a:r>
          </a:p>
          <a:p>
            <a:r>
              <a:rPr lang="es-MX" sz="1700" dirty="0">
                <a:solidFill>
                  <a:schemeClr val="bg1"/>
                </a:solidFill>
              </a:rPr>
              <a:t>Rol 4 — Crear contenido constante (con muy pocas horas de ustedes)</a:t>
            </a:r>
          </a:p>
          <a:p>
            <a:r>
              <a:rPr lang="es-MX" sz="1700" dirty="0">
                <a:solidFill>
                  <a:schemeClr val="bg1"/>
                </a:solidFill>
              </a:rPr>
              <a:t>•	LinkedIn para credibilidad</a:t>
            </a:r>
          </a:p>
          <a:p>
            <a:r>
              <a:rPr lang="es-MX" sz="1700" dirty="0">
                <a:solidFill>
                  <a:schemeClr val="bg1"/>
                </a:solidFill>
              </a:rPr>
              <a:t>•	Instagram para difusión ligera</a:t>
            </a:r>
          </a:p>
          <a:p>
            <a:r>
              <a:rPr lang="es-MX" sz="1700" dirty="0">
                <a:solidFill>
                  <a:schemeClr val="bg1"/>
                </a:solidFill>
              </a:rPr>
              <a:t>•	Videos cortos (Claus + José)</a:t>
            </a:r>
          </a:p>
          <a:p>
            <a:r>
              <a:rPr lang="es-MX" sz="1700" dirty="0">
                <a:solidFill>
                  <a:schemeClr val="bg1"/>
                </a:solidFill>
              </a:rPr>
              <a:t>•	Sitio web minimalista para fichas técnicas</a:t>
            </a:r>
          </a:p>
          <a:p>
            <a:r>
              <a:rPr lang="es-MX" sz="1700" dirty="0">
                <a:solidFill>
                  <a:schemeClr val="bg1"/>
                </a:solidFill>
              </a:rPr>
              <a:t>Rol 5 — Ser vocero y aliado comercial</a:t>
            </a:r>
          </a:p>
          <a:p>
            <a:r>
              <a:rPr lang="es-MX" sz="1700" dirty="0">
                <a:solidFill>
                  <a:schemeClr val="bg1"/>
                </a:solidFill>
              </a:rPr>
              <a:t>Es decir, parte del equipo, no proveedor puntual.</a:t>
            </a:r>
          </a:p>
          <a:p>
            <a:r>
              <a:rPr lang="es-MX" sz="1700" dirty="0">
                <a:solidFill>
                  <a:schemeClr val="bg1"/>
                </a:solidFill>
              </a:rPr>
              <a:t>________________________________________</a:t>
            </a:r>
          </a:p>
          <a:p>
            <a:r>
              <a:rPr lang="es-MX" sz="1700" dirty="0">
                <a:solidFill>
                  <a:schemeClr val="bg1"/>
                </a:solidFill>
              </a:rPr>
              <a:t>[Especulación] 4. Cómo evaluar si Ulises Caballero encaja</a:t>
            </a:r>
          </a:p>
          <a:p>
            <a:r>
              <a:rPr lang="es-MX" sz="1700" dirty="0">
                <a:solidFill>
                  <a:schemeClr val="bg1"/>
                </a:solidFill>
              </a:rPr>
              <a:t>Dado que no puedo verificar su presencia digital ni la realidad de su trabajo, te dejo criterios evaluables por ustedes, no por mí.</a:t>
            </a:r>
          </a:p>
          <a:p>
            <a:r>
              <a:rPr lang="es-MX" sz="1700" dirty="0">
                <a:solidFill>
                  <a:schemeClr val="bg1"/>
                </a:solidFill>
              </a:rPr>
              <a:t>Evaluar 1 — ¿Entiende el tipo de consultoría que hacen?</a:t>
            </a:r>
          </a:p>
          <a:p>
            <a:r>
              <a:rPr lang="es-MX" sz="1700" dirty="0">
                <a:solidFill>
                  <a:schemeClr val="bg1"/>
                </a:solidFill>
              </a:rPr>
              <a:t>No es marketing masivo.</a:t>
            </a:r>
          </a:p>
          <a:p>
            <a:r>
              <a:rPr lang="es-MX" sz="1700" dirty="0">
                <a:solidFill>
                  <a:schemeClr val="bg1"/>
                </a:solidFill>
              </a:rPr>
              <a:t>Es consultoría de alto nivel, confidencial, estratégica.</a:t>
            </a:r>
          </a:p>
          <a:p>
            <a:r>
              <a:rPr lang="es-MX" sz="1700" dirty="0">
                <a:solidFill>
                  <a:schemeClr val="bg1"/>
                </a:solidFill>
              </a:rPr>
              <a:t>Evaluar 2 — ¿Puede traducir su experiencia digital al lenguaje del DII U. de Chile?</a:t>
            </a:r>
          </a:p>
          <a:p>
            <a:r>
              <a:rPr lang="es-MX" sz="1700" dirty="0">
                <a:solidFill>
                  <a:schemeClr val="bg1"/>
                </a:solidFill>
              </a:rPr>
              <a:t>Ese es un estándar alto.</a:t>
            </a:r>
          </a:p>
          <a:p>
            <a:r>
              <a:rPr lang="es-MX" sz="1700" dirty="0">
                <a:solidFill>
                  <a:schemeClr val="bg1"/>
                </a:solidFill>
              </a:rPr>
              <a:t>Evaluar 3 — ¿Puede trabajar en modo adhocrático?</a:t>
            </a:r>
          </a:p>
          <a:p>
            <a:r>
              <a:rPr lang="es-MX" sz="1700" dirty="0">
                <a:solidFill>
                  <a:schemeClr val="bg1"/>
                </a:solidFill>
              </a:rPr>
              <a:t>•	sin jornada</a:t>
            </a:r>
          </a:p>
          <a:p>
            <a:r>
              <a:rPr lang="es-MX" sz="1700" dirty="0">
                <a:solidFill>
                  <a:schemeClr val="bg1"/>
                </a:solidFill>
              </a:rPr>
              <a:t>•	por proyecto</a:t>
            </a:r>
          </a:p>
          <a:p>
            <a:r>
              <a:rPr lang="es-MX" sz="1700" dirty="0">
                <a:solidFill>
                  <a:schemeClr val="bg1"/>
                </a:solidFill>
              </a:rPr>
              <a:t>•	</a:t>
            </a:r>
            <a:r>
              <a:rPr lang="es-MX" sz="1700" dirty="0" err="1">
                <a:solidFill>
                  <a:schemeClr val="bg1"/>
                </a:solidFill>
              </a:rPr>
              <a:t>co-construyendo</a:t>
            </a:r>
            <a:endParaRPr lang="es-MX" sz="1700" dirty="0">
              <a:solidFill>
                <a:schemeClr val="bg1"/>
              </a:solidFill>
            </a:endParaRPr>
          </a:p>
          <a:p>
            <a:r>
              <a:rPr lang="es-MX" sz="1700" dirty="0">
                <a:solidFill>
                  <a:schemeClr val="bg1"/>
                </a:solidFill>
              </a:rPr>
              <a:t>•	siendo parte del producto, no decorativo</a:t>
            </a:r>
          </a:p>
          <a:p>
            <a:r>
              <a:rPr lang="es-MX" sz="1700" dirty="0">
                <a:solidFill>
                  <a:schemeClr val="bg1"/>
                </a:solidFill>
              </a:rPr>
              <a:t>Evaluar 4 — ¿Tiene estilo profesional o es “más show que fondo”?</a:t>
            </a:r>
          </a:p>
          <a:p>
            <a:r>
              <a:rPr lang="es-MX" sz="1700" dirty="0">
                <a:solidFill>
                  <a:schemeClr val="bg1"/>
                </a:solidFill>
              </a:rPr>
              <a:t>Este es un punto crítico.</a:t>
            </a:r>
          </a:p>
          <a:p>
            <a:r>
              <a:rPr lang="es-MX" sz="1700" dirty="0">
                <a:solidFill>
                  <a:schemeClr val="bg1"/>
                </a:solidFill>
              </a:rPr>
              <a:t>Evaluar 5 — ¿Puede trabajar con seniors sin fricción?</a:t>
            </a:r>
          </a:p>
          <a:p>
            <a:r>
              <a:rPr lang="es-MX" sz="1700" dirty="0">
                <a:solidFill>
                  <a:schemeClr val="bg1"/>
                </a:solidFill>
              </a:rPr>
              <a:t>Muchos perfiles digitales jóvenes no pueden.</a:t>
            </a:r>
          </a:p>
          <a:p>
            <a:r>
              <a:rPr lang="es-MX" sz="1700" dirty="0">
                <a:solidFill>
                  <a:schemeClr val="bg1"/>
                </a:solidFill>
              </a:rPr>
              <a:t>________________________________________</a:t>
            </a:r>
          </a:p>
          <a:p>
            <a:r>
              <a:rPr lang="es-MX" sz="1700" dirty="0">
                <a:solidFill>
                  <a:schemeClr val="bg1"/>
                </a:solidFill>
              </a:rPr>
              <a:t>[Especulación] 5. ¿Qué hace la IA externa en este proceso?</a:t>
            </a:r>
          </a:p>
          <a:p>
            <a:r>
              <a:rPr lang="es-MX" sz="1700" dirty="0">
                <a:solidFill>
                  <a:schemeClr val="bg1"/>
                </a:solidFill>
              </a:rPr>
              <a:t>La IA externa sirve para:</a:t>
            </a:r>
          </a:p>
          <a:p>
            <a:r>
              <a:rPr lang="es-MX" sz="1700" dirty="0">
                <a:solidFill>
                  <a:schemeClr val="bg1"/>
                </a:solidFill>
              </a:rPr>
              <a:t>•	buscar apariciones públicas</a:t>
            </a:r>
          </a:p>
          <a:p>
            <a:r>
              <a:rPr lang="es-MX" sz="1700" dirty="0">
                <a:solidFill>
                  <a:schemeClr val="bg1"/>
                </a:solidFill>
              </a:rPr>
              <a:t>•	identificar reputación digital</a:t>
            </a:r>
          </a:p>
          <a:p>
            <a:r>
              <a:rPr lang="es-MX" sz="1700" dirty="0">
                <a:solidFill>
                  <a:schemeClr val="bg1"/>
                </a:solidFill>
              </a:rPr>
              <a:t>•	analizar palabras clave asociadas a cada uno</a:t>
            </a:r>
          </a:p>
          <a:p>
            <a:r>
              <a:rPr lang="es-MX" sz="1700" dirty="0">
                <a:solidFill>
                  <a:schemeClr val="bg1"/>
                </a:solidFill>
              </a:rPr>
              <a:t>•	detectar “quiebre” entre lo que ustedes creen y lo que el mercado percibe</a:t>
            </a:r>
          </a:p>
          <a:p>
            <a:r>
              <a:rPr lang="es-MX" sz="1700" dirty="0">
                <a:solidFill>
                  <a:schemeClr val="bg1"/>
                </a:solidFill>
              </a:rPr>
              <a:t>•	proponer posicionamiento natural basado en evidencia pública</a:t>
            </a:r>
          </a:p>
          <a:p>
            <a:r>
              <a:rPr lang="es-MX" sz="1700" dirty="0">
                <a:solidFill>
                  <a:schemeClr val="bg1"/>
                </a:solidFill>
              </a:rPr>
              <a:t>•	encontrar similitudes con consultoras parecidas</a:t>
            </a:r>
          </a:p>
          <a:p>
            <a:r>
              <a:rPr lang="es-MX" sz="1700" dirty="0">
                <a:solidFill>
                  <a:schemeClr val="bg1"/>
                </a:solidFill>
              </a:rPr>
              <a:t>•	anticipar cómo reaccionarían clientes o audiencias</a:t>
            </a:r>
          </a:p>
          <a:p>
            <a:r>
              <a:rPr lang="es-MX" sz="1700" dirty="0">
                <a:solidFill>
                  <a:schemeClr val="bg1"/>
                </a:solidFill>
              </a:rPr>
              <a:t>Tú ya viviste eso con el argentino:</a:t>
            </a:r>
          </a:p>
          <a:p>
            <a:r>
              <a:rPr lang="es-MX" sz="1700" dirty="0">
                <a:solidFill>
                  <a:schemeClr val="bg1"/>
                </a:solidFill>
              </a:rPr>
              <a:t>la IA le mostró que tu firma sí está posicionada en ingeniería, incluso aunque tú no lo vieras.</a:t>
            </a:r>
          </a:p>
          <a:p>
            <a:r>
              <a:rPr lang="es-MX" sz="1700" dirty="0">
                <a:solidFill>
                  <a:schemeClr val="bg1"/>
                </a:solidFill>
              </a:rPr>
              <a:t>Ese tipo de </a:t>
            </a:r>
            <a:r>
              <a:rPr lang="es-MX" sz="1700" dirty="0" err="1">
                <a:solidFill>
                  <a:schemeClr val="bg1"/>
                </a:solidFill>
              </a:rPr>
              <a:t>insights</a:t>
            </a:r>
            <a:r>
              <a:rPr lang="es-MX" sz="1700" dirty="0">
                <a:solidFill>
                  <a:schemeClr val="bg1"/>
                </a:solidFill>
              </a:rPr>
              <a:t> son valiosos porque “el mercado ya decidió quién eres”.</a:t>
            </a:r>
          </a:p>
          <a:p>
            <a:r>
              <a:rPr lang="es-MX" sz="1700" dirty="0">
                <a:solidFill>
                  <a:schemeClr val="bg1"/>
                </a:solidFill>
              </a:rPr>
              <a:t>________________________________________</a:t>
            </a:r>
          </a:p>
          <a:p>
            <a:r>
              <a:rPr lang="es-MX" sz="1700" dirty="0">
                <a:solidFill>
                  <a:schemeClr val="bg1"/>
                </a:solidFill>
              </a:rPr>
              <a:t>[Especulación] 6. ¿Qué falta ahora para completar el diseño?</a:t>
            </a:r>
          </a:p>
          <a:p>
            <a:r>
              <a:rPr lang="es-MX" sz="1700" dirty="0">
                <a:solidFill>
                  <a:schemeClr val="bg1"/>
                </a:solidFill>
              </a:rPr>
              <a:t>Solo falta:</a:t>
            </a:r>
          </a:p>
          <a:p>
            <a:r>
              <a:rPr lang="es-MX" sz="1700" dirty="0">
                <a:solidFill>
                  <a:schemeClr val="bg1"/>
                </a:solidFill>
              </a:rPr>
              <a:t>1.	Que tú me digas qué nivel de prediseño quieres:</a:t>
            </a:r>
          </a:p>
          <a:p>
            <a:r>
              <a:rPr lang="es-MX" sz="1700" dirty="0">
                <a:solidFill>
                  <a:schemeClr val="bg1"/>
                </a:solidFill>
              </a:rPr>
              <a:t>o	A) mapa completo de posicionamiento</a:t>
            </a:r>
          </a:p>
          <a:p>
            <a:r>
              <a:rPr lang="es-MX" sz="1700" dirty="0">
                <a:solidFill>
                  <a:schemeClr val="bg1"/>
                </a:solidFill>
              </a:rPr>
              <a:t>o	B) estructura comercial</a:t>
            </a:r>
          </a:p>
          <a:p>
            <a:r>
              <a:rPr lang="es-MX" sz="1700" dirty="0">
                <a:solidFill>
                  <a:schemeClr val="bg1"/>
                </a:solidFill>
              </a:rPr>
              <a:t>o	C) propuesta de roles definitivos</a:t>
            </a:r>
          </a:p>
          <a:p>
            <a:r>
              <a:rPr lang="es-MX" sz="1700" dirty="0">
                <a:solidFill>
                  <a:schemeClr val="bg1"/>
                </a:solidFill>
              </a:rPr>
              <a:t>o	D) diseño preliminar de marca / relato</a:t>
            </a:r>
          </a:p>
          <a:p>
            <a:r>
              <a:rPr lang="es-MX" sz="1700" dirty="0">
                <a:solidFill>
                  <a:schemeClr val="bg1"/>
                </a:solidFill>
              </a:rPr>
              <a:t>o	E) plan de contenido por redes</a:t>
            </a:r>
          </a:p>
          <a:p>
            <a:r>
              <a:rPr lang="es-MX" sz="1700" dirty="0">
                <a:solidFill>
                  <a:schemeClr val="bg1"/>
                </a:solidFill>
              </a:rPr>
              <a:t>o	F) evaluación especulativa del rol que podría cumplir Ulises</a:t>
            </a:r>
          </a:p>
          <a:p>
            <a:r>
              <a:rPr lang="es-MX" sz="1700" dirty="0">
                <a:solidFill>
                  <a:schemeClr val="bg1"/>
                </a:solidFill>
              </a:rPr>
              <a:t>2.	Que me compartas (en texto) las frases, ideas o líneas conceptuales que más te gustaron del trabajo con el argentino, para integrarlas al diseño.</a:t>
            </a:r>
          </a:p>
          <a:p>
            <a:r>
              <a:rPr lang="es-MX" sz="1700" dirty="0">
                <a:solidFill>
                  <a:schemeClr val="bg1"/>
                </a:solidFill>
              </a:rPr>
              <a:t>________________________________________</a:t>
            </a:r>
          </a:p>
          <a:p>
            <a:r>
              <a:rPr lang="es-MX" sz="1700" dirty="0">
                <a:solidFill>
                  <a:schemeClr val="bg1"/>
                </a:solidFill>
              </a:rPr>
              <a:t>Si quieres, puedo partir ahora con:</a:t>
            </a:r>
          </a:p>
          <a:p>
            <a:r>
              <a:rPr lang="es-MX" sz="1700" dirty="0">
                <a:solidFill>
                  <a:schemeClr val="bg1"/>
                </a:solidFill>
              </a:rPr>
              <a:t>✔ el mapa de roles internos definitivo</a:t>
            </a:r>
          </a:p>
          <a:p>
            <a:r>
              <a:rPr lang="es-MX" sz="1700" dirty="0">
                <a:solidFill>
                  <a:schemeClr val="bg1"/>
                </a:solidFill>
              </a:rPr>
              <a:t>✔ el perfil del </a:t>
            </a:r>
            <a:r>
              <a:rPr lang="es-MX" sz="1700" dirty="0" err="1">
                <a:solidFill>
                  <a:schemeClr val="bg1"/>
                </a:solidFill>
              </a:rPr>
              <a:t>partner</a:t>
            </a:r>
            <a:r>
              <a:rPr lang="es-MX" sz="1700" dirty="0">
                <a:solidFill>
                  <a:schemeClr val="bg1"/>
                </a:solidFill>
              </a:rPr>
              <a:t> ideal en marketing (para evaluar a Ulises)</a:t>
            </a:r>
          </a:p>
          <a:p>
            <a:r>
              <a:rPr lang="es-MX" sz="1700" dirty="0">
                <a:solidFill>
                  <a:schemeClr val="bg1"/>
                </a:solidFill>
              </a:rPr>
              <a:t>✔ el prediseño del posicionamiento final de la boutique</a:t>
            </a:r>
          </a:p>
          <a:p>
            <a:r>
              <a:rPr lang="es-MX" sz="1700" dirty="0">
                <a:solidFill>
                  <a:schemeClr val="bg1"/>
                </a:solidFill>
              </a:rPr>
              <a:t>Solo dime por cuál comenzamos.</a:t>
            </a:r>
          </a:p>
          <a:p>
            <a:r>
              <a:rPr lang="es-MX" sz="1700" dirty="0">
                <a:solidFill>
                  <a:schemeClr val="bg1"/>
                </a:solidFill>
              </a:rPr>
              <a:t>Dijiste:</a:t>
            </a:r>
          </a:p>
          <a:p>
            <a:r>
              <a:rPr lang="es-MX" sz="1700" dirty="0">
                <a:solidFill>
                  <a:schemeClr val="bg1"/>
                </a:solidFill>
              </a:rPr>
              <a:t>Me interesa pero creo que es </a:t>
            </a:r>
            <a:r>
              <a:rPr lang="es-MX" sz="1700" dirty="0" err="1">
                <a:solidFill>
                  <a:schemeClr val="bg1"/>
                </a:solidFill>
              </a:rPr>
              <a:t>dificil</a:t>
            </a:r>
            <a:r>
              <a:rPr lang="es-MX" sz="1700" dirty="0">
                <a:solidFill>
                  <a:schemeClr val="bg1"/>
                </a:solidFill>
              </a:rPr>
              <a:t> hacerlo sin ver primero la huela e identidad de los que hay </a:t>
            </a:r>
          </a:p>
          <a:p>
            <a:r>
              <a:rPr lang="es-MX" sz="1700" dirty="0" err="1">
                <a:solidFill>
                  <a:schemeClr val="bg1"/>
                </a:solidFill>
              </a:rPr>
              <a:t>ChatGPT</a:t>
            </a:r>
            <a:r>
              <a:rPr lang="es-MX" sz="1700" dirty="0">
                <a:solidFill>
                  <a:schemeClr val="bg1"/>
                </a:solidFill>
              </a:rPr>
              <a:t> dijo:</a:t>
            </a:r>
          </a:p>
          <a:p>
            <a:r>
              <a:rPr lang="es-MX" sz="1700" dirty="0">
                <a:solidFill>
                  <a:schemeClr val="bg1"/>
                </a:solidFill>
              </a:rPr>
              <a:t>[No verificado] No puedo ver huellas digitales reales ni identidades externas porque no tengo acceso a internet ni a información pública en línea.</a:t>
            </a:r>
          </a:p>
          <a:p>
            <a:r>
              <a:rPr lang="es-MX" sz="1700" dirty="0">
                <a:solidFill>
                  <a:schemeClr val="bg1"/>
                </a:solidFill>
              </a:rPr>
              <a:t>Pero sí puedo ayudarte a construir un MÉTODO preciso y práctico para que ustedes —o un </a:t>
            </a:r>
            <a:r>
              <a:rPr lang="es-MX" sz="1700" dirty="0" err="1">
                <a:solidFill>
                  <a:schemeClr val="bg1"/>
                </a:solidFill>
              </a:rPr>
              <a:t>partner</a:t>
            </a:r>
            <a:r>
              <a:rPr lang="es-MX" sz="1700" dirty="0">
                <a:solidFill>
                  <a:schemeClr val="bg1"/>
                </a:solidFill>
              </a:rPr>
              <a:t> como Ulises— levanten esa información y así podamos completar el diseño con base en evidencia real.</a:t>
            </a:r>
          </a:p>
          <a:p>
            <a:r>
              <a:rPr lang="es-MX" sz="1700" dirty="0">
                <a:solidFill>
                  <a:schemeClr val="bg1"/>
                </a:solidFill>
              </a:rPr>
              <a:t>A continuación te doy una guía paso a paso, totalmente aplicable, para que tu equipo o el consultor externo obtengan esa huella digital y luego me la puedas reenviar en texto.</a:t>
            </a:r>
          </a:p>
          <a:p>
            <a:r>
              <a:rPr lang="es-MX" sz="1700" dirty="0">
                <a:solidFill>
                  <a:schemeClr val="bg1"/>
                </a:solidFill>
              </a:rPr>
              <a:t>________________________________________</a:t>
            </a:r>
          </a:p>
          <a:p>
            <a:r>
              <a:rPr lang="es-MX" sz="1700" dirty="0">
                <a:solidFill>
                  <a:schemeClr val="bg1"/>
                </a:solidFill>
              </a:rPr>
              <a:t>[Especulación] MÉTODO PARA LEVANTAR LA HUELLA DIGITAL</a:t>
            </a:r>
          </a:p>
          <a:p>
            <a:r>
              <a:rPr lang="es-MX" sz="1700" dirty="0">
                <a:solidFill>
                  <a:schemeClr val="bg1"/>
                </a:solidFill>
              </a:rPr>
              <a:t>(esto lo hace un consultor externo, o cualquiera del equipo, usando herramientas de búsqueda e IA externa)</a:t>
            </a:r>
          </a:p>
          <a:p>
            <a:r>
              <a:rPr lang="es-MX" sz="1700" dirty="0">
                <a:solidFill>
                  <a:schemeClr val="bg1"/>
                </a:solidFill>
              </a:rPr>
              <a:t>FASE 1 — Identidad mínima de cada persona</a:t>
            </a:r>
          </a:p>
          <a:p>
            <a:r>
              <a:rPr lang="es-MX" sz="1700" dirty="0">
                <a:solidFill>
                  <a:schemeClr val="bg1"/>
                </a:solidFill>
              </a:rPr>
              <a:t>Para cada miembro (tú, Rafael, Guillermo, Carlos, Pablo, José, Claus):</a:t>
            </a:r>
          </a:p>
          <a:p>
            <a:r>
              <a:rPr lang="es-MX" sz="1700" dirty="0">
                <a:solidFill>
                  <a:schemeClr val="bg1"/>
                </a:solidFill>
              </a:rPr>
              <a:t>1.	Nombre + profesión</a:t>
            </a:r>
          </a:p>
          <a:p>
            <a:r>
              <a:rPr lang="es-MX" sz="1700" dirty="0">
                <a:solidFill>
                  <a:schemeClr val="bg1"/>
                </a:solidFill>
              </a:rPr>
              <a:t>2.	Últimos 5 cargos o proyectos públicos (si los hay)</a:t>
            </a:r>
          </a:p>
          <a:p>
            <a:r>
              <a:rPr lang="es-MX" sz="1700" dirty="0">
                <a:solidFill>
                  <a:schemeClr val="bg1"/>
                </a:solidFill>
              </a:rPr>
              <a:t>3.	Especialidades percibidas</a:t>
            </a:r>
          </a:p>
          <a:p>
            <a:r>
              <a:rPr lang="es-MX" sz="1700" dirty="0">
                <a:solidFill>
                  <a:schemeClr val="bg1"/>
                </a:solidFill>
              </a:rPr>
              <a:t>4.	Redes activas (LinkedIn / Instagram / web)</a:t>
            </a:r>
          </a:p>
          <a:p>
            <a:r>
              <a:rPr lang="es-MX" sz="1700" dirty="0">
                <a:solidFill>
                  <a:schemeClr val="bg1"/>
                </a:solidFill>
              </a:rPr>
              <a:t>5.	Apariciones públicas: artículos, entrevistas, menciones</a:t>
            </a:r>
          </a:p>
          <a:p>
            <a:r>
              <a:rPr lang="es-MX" sz="1700" dirty="0">
                <a:solidFill>
                  <a:schemeClr val="bg1"/>
                </a:solidFill>
              </a:rPr>
              <a:t>6.	Palabras clave asociadas</a:t>
            </a:r>
          </a:p>
          <a:p>
            <a:r>
              <a:rPr lang="es-MX" sz="1700" dirty="0">
                <a:solidFill>
                  <a:schemeClr val="bg1"/>
                </a:solidFill>
              </a:rPr>
              <a:t>(Esto se saca con Google, LinkedIn y una IA externa con </a:t>
            </a:r>
            <a:r>
              <a:rPr lang="es-MX" sz="1700" dirty="0" err="1">
                <a:solidFill>
                  <a:schemeClr val="bg1"/>
                </a:solidFill>
              </a:rPr>
              <a:t>browsing</a:t>
            </a:r>
            <a:r>
              <a:rPr lang="es-MX" sz="1700" dirty="0">
                <a:solidFill>
                  <a:schemeClr val="bg1"/>
                </a:solidFill>
              </a:rPr>
              <a:t>. Solo información pública.)</a:t>
            </a:r>
          </a:p>
          <a:p>
            <a:r>
              <a:rPr lang="es-MX" sz="1700" dirty="0">
                <a:solidFill>
                  <a:schemeClr val="bg1"/>
                </a:solidFill>
              </a:rPr>
              <a:t>________________________________________</a:t>
            </a:r>
          </a:p>
          <a:p>
            <a:r>
              <a:rPr lang="es-MX" sz="1700" dirty="0">
                <a:solidFill>
                  <a:schemeClr val="bg1"/>
                </a:solidFill>
              </a:rPr>
              <a:t>FASE 2 — Análisis de percepción externa</a:t>
            </a:r>
          </a:p>
          <a:p>
            <a:r>
              <a:rPr lang="es-MX" sz="1700" dirty="0">
                <a:solidFill>
                  <a:schemeClr val="bg1"/>
                </a:solidFill>
              </a:rPr>
              <a:t>Aquí el consultor externo (o Ulises) pregunta a una IA con </a:t>
            </a:r>
            <a:r>
              <a:rPr lang="es-MX" sz="1700" dirty="0" err="1">
                <a:solidFill>
                  <a:schemeClr val="bg1"/>
                </a:solidFill>
              </a:rPr>
              <a:t>browsing</a:t>
            </a:r>
            <a:r>
              <a:rPr lang="es-MX" sz="1700" dirty="0">
                <a:solidFill>
                  <a:schemeClr val="bg1"/>
                </a:solidFill>
              </a:rPr>
              <a:t>:</a:t>
            </a:r>
          </a:p>
          <a:p>
            <a:r>
              <a:rPr lang="es-MX" sz="1700" dirty="0">
                <a:solidFill>
                  <a:schemeClr val="bg1"/>
                </a:solidFill>
              </a:rPr>
              <a:t>•	“¿Qué temas aparecen asociados a [Nombre] en la web?”</a:t>
            </a:r>
          </a:p>
          <a:p>
            <a:r>
              <a:rPr lang="es-MX" sz="1700" dirty="0">
                <a:solidFill>
                  <a:schemeClr val="bg1"/>
                </a:solidFill>
              </a:rPr>
              <a:t>•	“¿Qué tipo de profesional parece ser?”</a:t>
            </a:r>
          </a:p>
          <a:p>
            <a:r>
              <a:rPr lang="es-MX" sz="1700" dirty="0">
                <a:solidFill>
                  <a:schemeClr val="bg1"/>
                </a:solidFill>
              </a:rPr>
              <a:t>•	“¿Qué industrias están vinculadas?”</a:t>
            </a:r>
          </a:p>
          <a:p>
            <a:r>
              <a:rPr lang="es-MX" sz="1700" dirty="0">
                <a:solidFill>
                  <a:schemeClr val="bg1"/>
                </a:solidFill>
              </a:rPr>
              <a:t>•	“¿Qué fortalezas temáticas se repiten?”</a:t>
            </a:r>
          </a:p>
          <a:p>
            <a:r>
              <a:rPr lang="es-MX" sz="1700" dirty="0">
                <a:solidFill>
                  <a:schemeClr val="bg1"/>
                </a:solidFill>
              </a:rPr>
              <a:t>•	“¿Qué brechas aparentes tiene su presencia digital?”</a:t>
            </a:r>
          </a:p>
          <a:p>
            <a:r>
              <a:rPr lang="es-MX" sz="1700" dirty="0">
                <a:solidFill>
                  <a:schemeClr val="bg1"/>
                </a:solidFill>
              </a:rPr>
              <a:t>Esto permite entender cómo los ve el mercado, que siempre es distinto a cómo uno se ve.</a:t>
            </a:r>
          </a:p>
          <a:p>
            <a:r>
              <a:rPr lang="es-MX" sz="1700" dirty="0">
                <a:solidFill>
                  <a:schemeClr val="bg1"/>
                </a:solidFill>
              </a:rPr>
              <a:t>________________________________________</a:t>
            </a:r>
          </a:p>
          <a:p>
            <a:r>
              <a:rPr lang="es-MX" sz="1700" dirty="0">
                <a:solidFill>
                  <a:schemeClr val="bg1"/>
                </a:solidFill>
              </a:rPr>
              <a:t>FASE 3 — Mapa generacional real</a:t>
            </a:r>
          </a:p>
          <a:p>
            <a:r>
              <a:rPr lang="es-MX" sz="1700" dirty="0">
                <a:solidFill>
                  <a:schemeClr val="bg1"/>
                </a:solidFill>
              </a:rPr>
              <a:t>Con esa información, clasifican:</a:t>
            </a:r>
          </a:p>
          <a:p>
            <a:r>
              <a:rPr lang="es-MX" sz="1700" dirty="0">
                <a:solidFill>
                  <a:schemeClr val="bg1"/>
                </a:solidFill>
              </a:rPr>
              <a:t>•	Seniors: reputación + confianza institucional</a:t>
            </a:r>
          </a:p>
          <a:p>
            <a:r>
              <a:rPr lang="es-MX" sz="1700" dirty="0">
                <a:solidFill>
                  <a:schemeClr val="bg1"/>
                </a:solidFill>
              </a:rPr>
              <a:t>•	Intermedios: conexión con clientes</a:t>
            </a:r>
          </a:p>
          <a:p>
            <a:r>
              <a:rPr lang="es-MX" sz="1700" dirty="0">
                <a:solidFill>
                  <a:schemeClr val="bg1"/>
                </a:solidFill>
              </a:rPr>
              <a:t>•	Adultos jóvenes: lenguaje moderno / IA / ESG</a:t>
            </a:r>
          </a:p>
          <a:p>
            <a:r>
              <a:rPr lang="es-MX" sz="1700" dirty="0">
                <a:solidFill>
                  <a:schemeClr val="bg1"/>
                </a:solidFill>
              </a:rPr>
              <a:t>•	Jóvenes: contenidos, redes, dinamismo</a:t>
            </a:r>
          </a:p>
          <a:p>
            <a:r>
              <a:rPr lang="es-MX" sz="1700" dirty="0">
                <a:solidFill>
                  <a:schemeClr val="bg1"/>
                </a:solidFill>
              </a:rPr>
              <a:t>La diferencia acá es que la clasificación será basada en evidencia, no solo en percepción interna.</a:t>
            </a:r>
          </a:p>
          <a:p>
            <a:r>
              <a:rPr lang="es-MX" sz="1700" dirty="0">
                <a:solidFill>
                  <a:schemeClr val="bg1"/>
                </a:solidFill>
              </a:rPr>
              <a:t>________________________________________</a:t>
            </a:r>
          </a:p>
          <a:p>
            <a:r>
              <a:rPr lang="es-MX" sz="1700" dirty="0">
                <a:solidFill>
                  <a:schemeClr val="bg1"/>
                </a:solidFill>
              </a:rPr>
              <a:t>FASE 4 — Identidad de marca personal de cada uno</a:t>
            </a:r>
          </a:p>
          <a:p>
            <a:r>
              <a:rPr lang="es-MX" sz="1700" dirty="0">
                <a:solidFill>
                  <a:schemeClr val="bg1"/>
                </a:solidFill>
              </a:rPr>
              <a:t>El consultor externo arma una ficha muy corta por persona:</a:t>
            </a:r>
          </a:p>
          <a:p>
            <a:r>
              <a:rPr lang="es-MX" sz="1700" dirty="0">
                <a:solidFill>
                  <a:schemeClr val="bg1"/>
                </a:solidFill>
              </a:rPr>
              <a:t>•	Qué aporta</a:t>
            </a:r>
          </a:p>
          <a:p>
            <a:r>
              <a:rPr lang="es-MX" sz="1700" dirty="0">
                <a:solidFill>
                  <a:schemeClr val="bg1"/>
                </a:solidFill>
              </a:rPr>
              <a:t>•	Cómo aparece públicamente</a:t>
            </a:r>
          </a:p>
          <a:p>
            <a:r>
              <a:rPr lang="es-MX" sz="1700" dirty="0">
                <a:solidFill>
                  <a:schemeClr val="bg1"/>
                </a:solidFill>
              </a:rPr>
              <a:t>•	Qué rol comercial puede jugar</a:t>
            </a:r>
          </a:p>
          <a:p>
            <a:r>
              <a:rPr lang="es-MX" sz="1700" dirty="0">
                <a:solidFill>
                  <a:schemeClr val="bg1"/>
                </a:solidFill>
              </a:rPr>
              <a:t>•	Qué tipo de vocería puede asumir</a:t>
            </a:r>
          </a:p>
          <a:p>
            <a:r>
              <a:rPr lang="es-MX" sz="1700" dirty="0">
                <a:solidFill>
                  <a:schemeClr val="bg1"/>
                </a:solidFill>
              </a:rPr>
              <a:t>•	Qué debilidades tiene su huella digital</a:t>
            </a:r>
          </a:p>
          <a:p>
            <a:r>
              <a:rPr lang="es-MX" sz="1700" dirty="0">
                <a:solidFill>
                  <a:schemeClr val="bg1"/>
                </a:solidFill>
              </a:rPr>
              <a:t>________________________________________</a:t>
            </a:r>
          </a:p>
          <a:p>
            <a:r>
              <a:rPr lang="es-MX" sz="1700" dirty="0">
                <a:solidFill>
                  <a:schemeClr val="bg1"/>
                </a:solidFill>
              </a:rPr>
              <a:t>FASE 5 — Cruce de huellas digitales para ver la identidad REAL de la firma</a:t>
            </a:r>
          </a:p>
          <a:p>
            <a:r>
              <a:rPr lang="es-MX" sz="1700" dirty="0">
                <a:solidFill>
                  <a:schemeClr val="bg1"/>
                </a:solidFill>
              </a:rPr>
              <a:t>Aquí pasa lo que te ocurrió con el argentino:</a:t>
            </a:r>
          </a:p>
          <a:p>
            <a:r>
              <a:rPr lang="es-MX" sz="1700" dirty="0">
                <a:solidFill>
                  <a:schemeClr val="bg1"/>
                </a:solidFill>
              </a:rPr>
              <a:t>A veces uno cree que su firma “es A”, pero la huella digital dice:</a:t>
            </a:r>
          </a:p>
          <a:p>
            <a:r>
              <a:rPr lang="es-MX" sz="1700" dirty="0">
                <a:solidFill>
                  <a:schemeClr val="bg1"/>
                </a:solidFill>
              </a:rPr>
              <a:t>•	“Ustedes son claramente B”.</a:t>
            </a:r>
          </a:p>
          <a:p>
            <a:r>
              <a:rPr lang="es-MX" sz="1700" dirty="0">
                <a:solidFill>
                  <a:schemeClr val="bg1"/>
                </a:solidFill>
              </a:rPr>
              <a:t>•	O “su liderazgo está marcado en X”.</a:t>
            </a:r>
          </a:p>
          <a:p>
            <a:r>
              <a:rPr lang="es-MX" sz="1700" dirty="0">
                <a:solidFill>
                  <a:schemeClr val="bg1"/>
                </a:solidFill>
              </a:rPr>
              <a:t>•	O “PPCI no es un hobby: es parte del </a:t>
            </a:r>
            <a:r>
              <a:rPr lang="es-MX" sz="1700" dirty="0" err="1">
                <a:solidFill>
                  <a:schemeClr val="bg1"/>
                </a:solidFill>
              </a:rPr>
              <a:t>core</a:t>
            </a:r>
            <a:r>
              <a:rPr lang="es-MX" sz="1700" dirty="0">
                <a:solidFill>
                  <a:schemeClr val="bg1"/>
                </a:solidFill>
              </a:rPr>
              <a:t>”.</a:t>
            </a:r>
          </a:p>
          <a:p>
            <a:r>
              <a:rPr lang="es-MX" sz="1700" dirty="0">
                <a:solidFill>
                  <a:schemeClr val="bg1"/>
                </a:solidFill>
              </a:rPr>
              <a:t>•	O “el mercado ya los ve como ingeniería senior boutique”.</a:t>
            </a:r>
          </a:p>
          <a:p>
            <a:r>
              <a:rPr lang="es-MX" sz="1700" dirty="0">
                <a:solidFill>
                  <a:schemeClr val="bg1"/>
                </a:solidFill>
              </a:rPr>
              <a:t>Este cruce es la parte más valiosa del proceso.</a:t>
            </a:r>
          </a:p>
          <a:p>
            <a:r>
              <a:rPr lang="es-MX" sz="1700" dirty="0">
                <a:solidFill>
                  <a:schemeClr val="bg1"/>
                </a:solidFill>
              </a:rPr>
              <a:t>________________________________________</a:t>
            </a:r>
          </a:p>
          <a:p>
            <a:r>
              <a:rPr lang="es-MX" sz="1700" dirty="0">
                <a:solidFill>
                  <a:schemeClr val="bg1"/>
                </a:solidFill>
              </a:rPr>
              <a:t>FASE 6 — Yo tomo esos resultados (que tú me copias en texto) y preparo:</a:t>
            </a:r>
          </a:p>
          <a:p>
            <a:r>
              <a:rPr lang="es-MX" sz="1700" dirty="0">
                <a:solidFill>
                  <a:schemeClr val="bg1"/>
                </a:solidFill>
              </a:rPr>
              <a:t>1. El diseño de posicionamiento final</a:t>
            </a:r>
          </a:p>
          <a:p>
            <a:r>
              <a:rPr lang="es-MX" sz="1700" dirty="0">
                <a:solidFill>
                  <a:schemeClr val="bg1"/>
                </a:solidFill>
              </a:rPr>
              <a:t>(sin inventar nada: basado en lo que la huella digital muestre)</a:t>
            </a:r>
          </a:p>
          <a:p>
            <a:r>
              <a:rPr lang="es-MX" sz="1700" dirty="0">
                <a:solidFill>
                  <a:schemeClr val="bg1"/>
                </a:solidFill>
              </a:rPr>
              <a:t>2. El mapa de roles internos</a:t>
            </a:r>
          </a:p>
          <a:p>
            <a:r>
              <a:rPr lang="es-MX" sz="1700" dirty="0">
                <a:solidFill>
                  <a:schemeClr val="bg1"/>
                </a:solidFill>
              </a:rPr>
              <a:t>(ordenado por generación, reputación y especialidad real)</a:t>
            </a:r>
          </a:p>
          <a:p>
            <a:r>
              <a:rPr lang="es-MX" sz="1700" dirty="0">
                <a:solidFill>
                  <a:schemeClr val="bg1"/>
                </a:solidFill>
              </a:rPr>
              <a:t>3. El perfil del </a:t>
            </a:r>
            <a:r>
              <a:rPr lang="es-MX" sz="1700" dirty="0" err="1">
                <a:solidFill>
                  <a:schemeClr val="bg1"/>
                </a:solidFill>
              </a:rPr>
              <a:t>partner</a:t>
            </a:r>
            <a:r>
              <a:rPr lang="es-MX" sz="1700" dirty="0">
                <a:solidFill>
                  <a:schemeClr val="bg1"/>
                </a:solidFill>
              </a:rPr>
              <a:t> ideal (para evaluar a Ulises)</a:t>
            </a:r>
          </a:p>
          <a:p>
            <a:r>
              <a:rPr lang="es-MX" sz="1700" dirty="0">
                <a:solidFill>
                  <a:schemeClr val="bg1"/>
                </a:solidFill>
              </a:rPr>
              <a:t>(en base a su huella digital y estilo)</a:t>
            </a:r>
          </a:p>
          <a:p>
            <a:r>
              <a:rPr lang="es-MX" sz="1700" dirty="0">
                <a:solidFill>
                  <a:schemeClr val="bg1"/>
                </a:solidFill>
              </a:rPr>
              <a:t>4. El diseño comercial multigeneracional</a:t>
            </a:r>
          </a:p>
          <a:p>
            <a:r>
              <a:rPr lang="es-MX" sz="1700" dirty="0">
                <a:solidFill>
                  <a:schemeClr val="bg1"/>
                </a:solidFill>
              </a:rPr>
              <a:t>(qué vende cada generación, qué redes usar, cómo distribuir vocerías)</a:t>
            </a:r>
          </a:p>
          <a:p>
            <a:r>
              <a:rPr lang="es-MX" sz="1700" dirty="0">
                <a:solidFill>
                  <a:schemeClr val="bg1"/>
                </a:solidFill>
              </a:rPr>
              <a:t>5. La identidad preliminar de marca</a:t>
            </a:r>
          </a:p>
          <a:p>
            <a:r>
              <a:rPr lang="es-MX" sz="1700" dirty="0">
                <a:solidFill>
                  <a:schemeClr val="bg1"/>
                </a:solidFill>
              </a:rPr>
              <a:t>(nombre, estilo, narrativa, atributos)</a:t>
            </a:r>
          </a:p>
          <a:p>
            <a:r>
              <a:rPr lang="es-MX" sz="1700" dirty="0">
                <a:solidFill>
                  <a:schemeClr val="bg1"/>
                </a:solidFill>
              </a:rPr>
              <a:t>________________________________________</a:t>
            </a:r>
          </a:p>
          <a:p>
            <a:r>
              <a:rPr lang="es-MX" sz="1700" dirty="0">
                <a:solidFill>
                  <a:schemeClr val="bg1"/>
                </a:solidFill>
              </a:rPr>
              <a:t>[Especulación] ¿QUÉ NECESITO DE TI PARA AVANZAR?</a:t>
            </a:r>
          </a:p>
          <a:p>
            <a:r>
              <a:rPr lang="es-MX" sz="1700" dirty="0">
                <a:solidFill>
                  <a:schemeClr val="bg1"/>
                </a:solidFill>
              </a:rPr>
              <a:t>Solo esto:</a:t>
            </a:r>
          </a:p>
          <a:p>
            <a:r>
              <a:rPr lang="es-MX" sz="1700" dirty="0">
                <a:solidFill>
                  <a:schemeClr val="bg1"/>
                </a:solidFill>
              </a:rPr>
              <a:t>✔ Que me digas quién hará el levantamiento</a:t>
            </a:r>
          </a:p>
          <a:p>
            <a:r>
              <a:rPr lang="es-MX" sz="1700" dirty="0">
                <a:solidFill>
                  <a:schemeClr val="bg1"/>
                </a:solidFill>
              </a:rPr>
              <a:t>•	¿Ustedes mismos?</a:t>
            </a:r>
          </a:p>
          <a:p>
            <a:r>
              <a:rPr lang="es-MX" sz="1700" dirty="0">
                <a:solidFill>
                  <a:schemeClr val="bg1"/>
                </a:solidFill>
              </a:rPr>
              <a:t>•	¿Ulises?</a:t>
            </a:r>
          </a:p>
          <a:p>
            <a:r>
              <a:rPr lang="es-MX" sz="1700" dirty="0">
                <a:solidFill>
                  <a:schemeClr val="bg1"/>
                </a:solidFill>
              </a:rPr>
              <a:t>•	¿Otro </a:t>
            </a:r>
            <a:r>
              <a:rPr lang="es-MX" sz="1700" dirty="0" err="1">
                <a:solidFill>
                  <a:schemeClr val="bg1"/>
                </a:solidFill>
              </a:rPr>
              <a:t>partner</a:t>
            </a:r>
            <a:r>
              <a:rPr lang="es-MX" sz="1700" dirty="0">
                <a:solidFill>
                  <a:schemeClr val="bg1"/>
                </a:solidFill>
              </a:rPr>
              <a:t> externo?</a:t>
            </a:r>
          </a:p>
          <a:p>
            <a:r>
              <a:rPr lang="es-MX" sz="1700" dirty="0">
                <a:solidFill>
                  <a:schemeClr val="bg1"/>
                </a:solidFill>
              </a:rPr>
              <a:t>✔ Que cuando lo tengan, me envíes en texto las “huellas” resumidas</a:t>
            </a:r>
          </a:p>
          <a:p>
            <a:r>
              <a:rPr lang="es-MX" sz="1700" dirty="0">
                <a:solidFill>
                  <a:schemeClr val="bg1"/>
                </a:solidFill>
              </a:rPr>
              <a:t>No necesito links ni fotos.</a:t>
            </a:r>
          </a:p>
          <a:p>
            <a:r>
              <a:rPr lang="es-MX" sz="1700" dirty="0">
                <a:solidFill>
                  <a:schemeClr val="bg1"/>
                </a:solidFill>
              </a:rPr>
              <a:t>Solo:</a:t>
            </a:r>
          </a:p>
          <a:p>
            <a:r>
              <a:rPr lang="es-MX" sz="1700" dirty="0">
                <a:solidFill>
                  <a:schemeClr val="bg1"/>
                </a:solidFill>
              </a:rPr>
              <a:t>•	5–10 líneas por persona</a:t>
            </a:r>
          </a:p>
          <a:p>
            <a:r>
              <a:rPr lang="es-MX" sz="1700" dirty="0">
                <a:solidFill>
                  <a:schemeClr val="bg1"/>
                </a:solidFill>
              </a:rPr>
              <a:t>•	Lo que la IA externa encontró</a:t>
            </a:r>
          </a:p>
          <a:p>
            <a:r>
              <a:rPr lang="es-MX" sz="1700" dirty="0">
                <a:solidFill>
                  <a:schemeClr val="bg1"/>
                </a:solidFill>
              </a:rPr>
              <a:t>•	Lo que ustedes encontraron</a:t>
            </a:r>
          </a:p>
          <a:p>
            <a:r>
              <a:rPr lang="es-MX" sz="1700" dirty="0">
                <a:solidFill>
                  <a:schemeClr val="bg1"/>
                </a:solidFill>
              </a:rPr>
              <a:t>•	Palabras clave asociadas</a:t>
            </a:r>
          </a:p>
          <a:p>
            <a:r>
              <a:rPr lang="es-MX" sz="1700" dirty="0">
                <a:solidFill>
                  <a:schemeClr val="bg1"/>
                </a:solidFill>
              </a:rPr>
              <a:t>Con eso puedo avanzar al diseño completo.</a:t>
            </a:r>
          </a:p>
          <a:p>
            <a:r>
              <a:rPr lang="es-MX" sz="1700" dirty="0">
                <a:solidFill>
                  <a:schemeClr val="bg1"/>
                </a:solidFill>
              </a:rPr>
              <a:t>________________________________________</a:t>
            </a:r>
          </a:p>
          <a:p>
            <a:r>
              <a:rPr lang="es-MX" sz="1700" dirty="0">
                <a:solidFill>
                  <a:schemeClr val="bg1"/>
                </a:solidFill>
              </a:rPr>
              <a:t>[Especulación] Si quieres, puedo prepararte AHORA:</a:t>
            </a:r>
          </a:p>
          <a:p>
            <a:r>
              <a:rPr lang="es-MX" sz="1700" dirty="0">
                <a:solidFill>
                  <a:schemeClr val="bg1"/>
                </a:solidFill>
              </a:rPr>
              <a:t>👉 Una plantilla exacta para que tu equipo o Ulises levanten cada huella digital</a:t>
            </a:r>
          </a:p>
          <a:p>
            <a:r>
              <a:rPr lang="es-MX" sz="1700" dirty="0">
                <a:solidFill>
                  <a:schemeClr val="bg1"/>
                </a:solidFill>
              </a:rPr>
              <a:t>(lista de preguntas, pasos, formato para devolverlo)</a:t>
            </a:r>
          </a:p>
          <a:p>
            <a:r>
              <a:rPr lang="es-MX" sz="1700" dirty="0">
                <a:solidFill>
                  <a:schemeClr val="bg1"/>
                </a:solidFill>
              </a:rPr>
              <a:t>¿Quieres que te prepare esa plantilla?</a:t>
            </a:r>
          </a:p>
          <a:p>
            <a:r>
              <a:rPr lang="es-MX" sz="1700" dirty="0">
                <a:solidFill>
                  <a:schemeClr val="bg1"/>
                </a:solidFill>
              </a:rPr>
              <a:t>Dijiste:</a:t>
            </a:r>
          </a:p>
          <a:p>
            <a:r>
              <a:rPr lang="es-MX" sz="1700" dirty="0">
                <a:solidFill>
                  <a:schemeClr val="bg1"/>
                </a:solidFill>
              </a:rPr>
              <a:t>1.Ok seria </a:t>
            </a:r>
            <a:r>
              <a:rPr lang="es-MX" sz="1700" dirty="0" err="1">
                <a:solidFill>
                  <a:schemeClr val="bg1"/>
                </a:solidFill>
              </a:rPr>
              <a:t>buana</a:t>
            </a:r>
            <a:r>
              <a:rPr lang="es-MX" sz="1700" dirty="0">
                <a:solidFill>
                  <a:schemeClr val="bg1"/>
                </a:solidFill>
              </a:rPr>
              <a:t> la panilla. 2.-En </a:t>
            </a:r>
            <a:r>
              <a:rPr lang="es-MX" sz="1700" dirty="0" err="1">
                <a:solidFill>
                  <a:schemeClr val="bg1"/>
                </a:solidFill>
              </a:rPr>
              <a:t>linkedin</a:t>
            </a:r>
            <a:r>
              <a:rPr lang="es-MX" sz="1700" dirty="0">
                <a:solidFill>
                  <a:schemeClr val="bg1"/>
                </a:solidFill>
              </a:rPr>
              <a:t> nosotros y mas </a:t>
            </a:r>
            <a:r>
              <a:rPr lang="es-MX" sz="1700" dirty="0" err="1">
                <a:solidFill>
                  <a:schemeClr val="bg1"/>
                </a:solidFill>
              </a:rPr>
              <a:t>alla</a:t>
            </a:r>
            <a:r>
              <a:rPr lang="es-MX" sz="1700" dirty="0">
                <a:solidFill>
                  <a:schemeClr val="bg1"/>
                </a:solidFill>
              </a:rPr>
              <a:t> </a:t>
            </a:r>
            <a:r>
              <a:rPr lang="es-MX" sz="1700" dirty="0" err="1">
                <a:solidFill>
                  <a:schemeClr val="bg1"/>
                </a:solidFill>
              </a:rPr>
              <a:t>pued</a:t>
            </a:r>
            <a:r>
              <a:rPr lang="es-MX" sz="1700" dirty="0">
                <a:solidFill>
                  <a:schemeClr val="bg1"/>
                </a:solidFill>
              </a:rPr>
              <a:t> ser </a:t>
            </a:r>
            <a:r>
              <a:rPr lang="es-MX" sz="1700" dirty="0" err="1">
                <a:solidFill>
                  <a:schemeClr val="bg1"/>
                </a:solidFill>
              </a:rPr>
              <a:t>ulises</a:t>
            </a:r>
            <a:r>
              <a:rPr lang="es-MX" sz="1700" dirty="0">
                <a:solidFill>
                  <a:schemeClr val="bg1"/>
                </a:solidFill>
              </a:rPr>
              <a:t> lo que puedo consultar mañana con </a:t>
            </a:r>
            <a:r>
              <a:rPr lang="es-MX" sz="1700" dirty="0" err="1">
                <a:solidFill>
                  <a:schemeClr val="bg1"/>
                </a:solidFill>
              </a:rPr>
              <a:t>carlos</a:t>
            </a:r>
            <a:r>
              <a:rPr lang="es-MX" sz="1700" dirty="0">
                <a:solidFill>
                  <a:schemeClr val="bg1"/>
                </a:solidFill>
              </a:rPr>
              <a:t>. 3.-Lo otro es que </a:t>
            </a:r>
            <a:r>
              <a:rPr lang="es-MX" sz="1700" dirty="0" err="1">
                <a:solidFill>
                  <a:schemeClr val="bg1"/>
                </a:solidFill>
              </a:rPr>
              <a:t>carlos</a:t>
            </a:r>
            <a:r>
              <a:rPr lang="es-MX" sz="1700" dirty="0">
                <a:solidFill>
                  <a:schemeClr val="bg1"/>
                </a:solidFill>
              </a:rPr>
              <a:t> </a:t>
            </a:r>
            <a:r>
              <a:rPr lang="es-MX" sz="1700" dirty="0" err="1">
                <a:solidFill>
                  <a:schemeClr val="bg1"/>
                </a:solidFill>
              </a:rPr>
              <a:t>encontro</a:t>
            </a:r>
            <a:r>
              <a:rPr lang="es-MX" sz="1700" dirty="0">
                <a:solidFill>
                  <a:schemeClr val="bg1"/>
                </a:solidFill>
              </a:rPr>
              <a:t> que la </a:t>
            </a:r>
            <a:r>
              <a:rPr lang="es-MX" sz="1700" dirty="0" err="1">
                <a:solidFill>
                  <a:schemeClr val="bg1"/>
                </a:solidFill>
              </a:rPr>
              <a:t>tipologia</a:t>
            </a:r>
            <a:r>
              <a:rPr lang="es-MX" sz="1700" dirty="0">
                <a:solidFill>
                  <a:schemeClr val="bg1"/>
                </a:solidFill>
              </a:rPr>
              <a:t> del logo en </a:t>
            </a:r>
            <a:r>
              <a:rPr lang="es-MX" sz="1700" dirty="0" err="1">
                <a:solidFill>
                  <a:schemeClr val="bg1"/>
                </a:solidFill>
              </a:rPr>
              <a:t>straegic</a:t>
            </a:r>
            <a:r>
              <a:rPr lang="es-MX" sz="1700" dirty="0">
                <a:solidFill>
                  <a:schemeClr val="bg1"/>
                </a:solidFill>
              </a:rPr>
              <a:t> no es moderno y </a:t>
            </a:r>
            <a:r>
              <a:rPr lang="es-MX" sz="1700" dirty="0" err="1">
                <a:solidFill>
                  <a:schemeClr val="bg1"/>
                </a:solidFill>
              </a:rPr>
              <a:t>lely</a:t>
            </a:r>
            <a:r>
              <a:rPr lang="es-MX" sz="1700" dirty="0">
                <a:solidFill>
                  <a:schemeClr val="bg1"/>
                </a:solidFill>
              </a:rPr>
              <a:t> que se destaca demasiado el </a:t>
            </a:r>
            <a:r>
              <a:rPr lang="es-MX" sz="1700" dirty="0" err="1">
                <a:solidFill>
                  <a:schemeClr val="bg1"/>
                </a:solidFill>
              </a:rPr>
              <a:t>strategic</a:t>
            </a:r>
            <a:r>
              <a:rPr lang="es-MX" sz="1700" dirty="0">
                <a:solidFill>
                  <a:schemeClr val="bg1"/>
                </a:solidFill>
              </a:rPr>
              <a:t> por ser </a:t>
            </a:r>
            <a:r>
              <a:rPr lang="es-MX" sz="1700" dirty="0" err="1">
                <a:solidFill>
                  <a:schemeClr val="bg1"/>
                </a:solidFill>
              </a:rPr>
              <a:t>msas</a:t>
            </a:r>
            <a:r>
              <a:rPr lang="es-MX" sz="1700" dirty="0">
                <a:solidFill>
                  <a:schemeClr val="bg1"/>
                </a:solidFill>
              </a:rPr>
              <a:t> grande y negro. Eso nos lleva a </a:t>
            </a:r>
            <a:r>
              <a:rPr lang="es-MX" sz="1700" dirty="0" err="1">
                <a:solidFill>
                  <a:schemeClr val="bg1"/>
                </a:solidFill>
              </a:rPr>
              <a:t>intenar</a:t>
            </a:r>
            <a:r>
              <a:rPr lang="es-MX" sz="1700" dirty="0">
                <a:solidFill>
                  <a:schemeClr val="bg1"/>
                </a:solidFill>
              </a:rPr>
              <a:t> sacar el logo </a:t>
            </a:r>
            <a:r>
              <a:rPr lang="es-MX" sz="1700" dirty="0" err="1">
                <a:solidFill>
                  <a:schemeClr val="bg1"/>
                </a:solidFill>
              </a:rPr>
              <a:t>pomiendo</a:t>
            </a:r>
            <a:r>
              <a:rPr lang="es-MX" sz="1700" dirty="0">
                <a:solidFill>
                  <a:schemeClr val="bg1"/>
                </a:solidFill>
              </a:rPr>
              <a:t> celesta a la flecha y </a:t>
            </a:r>
            <a:r>
              <a:rPr lang="es-MX" sz="1700" dirty="0" err="1">
                <a:solidFill>
                  <a:schemeClr val="bg1"/>
                </a:solidFill>
              </a:rPr>
              <a:t>strategic</a:t>
            </a:r>
            <a:r>
              <a:rPr lang="es-MX" sz="1700" dirty="0">
                <a:solidFill>
                  <a:schemeClr val="bg1"/>
                </a:solidFill>
              </a:rPr>
              <a:t> y lo de abajo negro, junto con GL 5.-hoy se </a:t>
            </a:r>
            <a:r>
              <a:rPr lang="es-MX" sz="1700" dirty="0" err="1">
                <a:solidFill>
                  <a:schemeClr val="bg1"/>
                </a:solidFill>
              </a:rPr>
              <a:t>mepaso</a:t>
            </a:r>
            <a:r>
              <a:rPr lang="es-MX" sz="1700" dirty="0">
                <a:solidFill>
                  <a:schemeClr val="bg1"/>
                </a:solidFill>
              </a:rPr>
              <a:t> la hora </a:t>
            </a:r>
            <a:r>
              <a:rPr lang="es-MX" sz="1700" dirty="0" err="1">
                <a:solidFill>
                  <a:schemeClr val="bg1"/>
                </a:solidFill>
              </a:rPr>
              <a:t>ymno</a:t>
            </a:r>
            <a:r>
              <a:rPr lang="es-MX" sz="1700" dirty="0">
                <a:solidFill>
                  <a:schemeClr val="bg1"/>
                </a:solidFill>
              </a:rPr>
              <a:t> puse la columna ¿la idea es que suba la columna con los ✔ #estrategia ✔ #desarrolloterritorial ✔ #ingenieria ✔ #resiliencia ✔ #leadership ✔ #Chile (si quieres tocar público amplio) ✔ #Transformación y dibujo de la matriz 6.-como vamos a usar en carrusel 7.- que otras acciones de </a:t>
            </a:r>
            <a:r>
              <a:rPr lang="es-MX" sz="1700" dirty="0" err="1">
                <a:solidFill>
                  <a:schemeClr val="bg1"/>
                </a:solidFill>
              </a:rPr>
              <a:t>mk</a:t>
            </a:r>
            <a:r>
              <a:rPr lang="es-MX" sz="1700" dirty="0">
                <a:solidFill>
                  <a:schemeClr val="bg1"/>
                </a:solidFill>
              </a:rPr>
              <a:t> digital debemos hacer yo , </a:t>
            </a:r>
            <a:r>
              <a:rPr lang="es-MX" sz="1700" dirty="0" err="1">
                <a:solidFill>
                  <a:schemeClr val="bg1"/>
                </a:solidFill>
              </a:rPr>
              <a:t>carlos</a:t>
            </a:r>
            <a:r>
              <a:rPr lang="es-MX" sz="1700" dirty="0">
                <a:solidFill>
                  <a:schemeClr val="bg1"/>
                </a:solidFill>
              </a:rPr>
              <a:t> , </a:t>
            </a:r>
            <a:r>
              <a:rPr lang="es-MX" sz="1700" dirty="0" err="1">
                <a:solidFill>
                  <a:schemeClr val="bg1"/>
                </a:solidFill>
              </a:rPr>
              <a:t>claus</a:t>
            </a:r>
            <a:r>
              <a:rPr lang="es-MX" sz="1700" dirty="0">
                <a:solidFill>
                  <a:schemeClr val="bg1"/>
                </a:solidFill>
              </a:rPr>
              <a:t> y otros 8.-necesito avanzar en esto para volver a trabajar en el relato, terminar el manual CAM</a:t>
            </a:r>
          </a:p>
          <a:p>
            <a:r>
              <a:rPr lang="es-MX" sz="1700" dirty="0" err="1">
                <a:solidFill>
                  <a:schemeClr val="bg1"/>
                </a:solidFill>
              </a:rPr>
              <a:t>ChatGPT</a:t>
            </a:r>
            <a:r>
              <a:rPr lang="es-MX" sz="1700" dirty="0">
                <a:solidFill>
                  <a:schemeClr val="bg1"/>
                </a:solidFill>
              </a:rPr>
              <a:t> dijo:</a:t>
            </a:r>
          </a:p>
          <a:p>
            <a:r>
              <a:rPr lang="es-MX" sz="1700" dirty="0">
                <a:solidFill>
                  <a:schemeClr val="bg1"/>
                </a:solidFill>
              </a:rPr>
              <a:t>[No verificado] Toda la respuesta es especulativa, basada solo en lo que mencionas.</a:t>
            </a:r>
          </a:p>
          <a:p>
            <a:r>
              <a:rPr lang="es-MX" sz="1700" dirty="0">
                <a:solidFill>
                  <a:schemeClr val="bg1"/>
                </a:solidFill>
              </a:rPr>
              <a:t>A continuación te entrego 1) la plantilla, 2) ajustes al logo, 3) guía para la columna, 4) cómo usar carruseles, 5) acciones de marketing digital para cada uno, 6) orden de trabajo para volver al Relato y al Manual CAM.</a:t>
            </a:r>
          </a:p>
          <a:p>
            <a:endParaRPr lang="es-MX" sz="1700" dirty="0">
              <a:solidFill>
                <a:schemeClr val="bg1"/>
              </a:solidFill>
            </a:endParaRPr>
          </a:p>
          <a:p>
            <a:r>
              <a:rPr lang="es-MX" sz="1700" dirty="0">
                <a:solidFill>
                  <a:schemeClr val="bg1"/>
                </a:solidFill>
              </a:rPr>
              <a:t>1. Plantilla completa para levantar huella digital (para ustedes o Ulises)</a:t>
            </a:r>
          </a:p>
          <a:p>
            <a:r>
              <a:rPr lang="es-MX" sz="1700" dirty="0">
                <a:solidFill>
                  <a:schemeClr val="bg1"/>
                </a:solidFill>
              </a:rPr>
              <a:t>(copiar/pegar y usar con cada persona)</a:t>
            </a:r>
          </a:p>
          <a:p>
            <a:r>
              <a:rPr lang="es-MX" sz="1700" dirty="0">
                <a:solidFill>
                  <a:schemeClr val="bg1"/>
                </a:solidFill>
              </a:rPr>
              <a:t>________________________________________</a:t>
            </a:r>
          </a:p>
          <a:p>
            <a:r>
              <a:rPr lang="es-MX" sz="1700" dirty="0">
                <a:solidFill>
                  <a:schemeClr val="bg1"/>
                </a:solidFill>
              </a:rPr>
              <a:t>PLANTILLA — HUELLA DIGITAL / IDENTIDAD PROFESIONAL</a:t>
            </a:r>
          </a:p>
          <a:p>
            <a:r>
              <a:rPr lang="es-MX" sz="1700" dirty="0">
                <a:solidFill>
                  <a:schemeClr val="bg1"/>
                </a:solidFill>
              </a:rPr>
              <a:t>A. Datos básicos</a:t>
            </a:r>
          </a:p>
          <a:p>
            <a:r>
              <a:rPr lang="es-MX" sz="1700" dirty="0">
                <a:solidFill>
                  <a:schemeClr val="bg1"/>
                </a:solidFill>
              </a:rPr>
              <a:t>•	Nombre completo:</a:t>
            </a:r>
          </a:p>
          <a:p>
            <a:r>
              <a:rPr lang="es-MX" sz="1700" dirty="0">
                <a:solidFill>
                  <a:schemeClr val="bg1"/>
                </a:solidFill>
              </a:rPr>
              <a:t>•	Profesión / título:</a:t>
            </a:r>
          </a:p>
          <a:p>
            <a:r>
              <a:rPr lang="es-MX" sz="1700" dirty="0">
                <a:solidFill>
                  <a:schemeClr val="bg1"/>
                </a:solidFill>
              </a:rPr>
              <a:t>•	Rango de edad aproximado:</a:t>
            </a:r>
          </a:p>
          <a:p>
            <a:r>
              <a:rPr lang="es-MX" sz="1700" dirty="0">
                <a:solidFill>
                  <a:schemeClr val="bg1"/>
                </a:solidFill>
              </a:rPr>
              <a:t>•	Rol actual dentro del equipo:</a:t>
            </a:r>
          </a:p>
          <a:p>
            <a:r>
              <a:rPr lang="es-MX" sz="1700" dirty="0">
                <a:solidFill>
                  <a:schemeClr val="bg1"/>
                </a:solidFill>
              </a:rPr>
              <a:t>B. Presencia digital (pública)</a:t>
            </a:r>
          </a:p>
          <a:p>
            <a:r>
              <a:rPr lang="es-MX" sz="1700" dirty="0">
                <a:solidFill>
                  <a:schemeClr val="bg1"/>
                </a:solidFill>
              </a:rPr>
              <a:t>LinkedIn:</a:t>
            </a:r>
          </a:p>
          <a:p>
            <a:r>
              <a:rPr lang="es-MX" sz="1700" dirty="0">
                <a:solidFill>
                  <a:schemeClr val="bg1"/>
                </a:solidFill>
              </a:rPr>
              <a:t>•	¿Tiene perfil?</a:t>
            </a:r>
          </a:p>
          <a:p>
            <a:r>
              <a:rPr lang="es-MX" sz="1700" dirty="0">
                <a:solidFill>
                  <a:schemeClr val="bg1"/>
                </a:solidFill>
              </a:rPr>
              <a:t>•	¿Cantidad de conexiones?</a:t>
            </a:r>
          </a:p>
          <a:p>
            <a:r>
              <a:rPr lang="es-MX" sz="1700" dirty="0">
                <a:solidFill>
                  <a:schemeClr val="bg1"/>
                </a:solidFill>
              </a:rPr>
              <a:t>•	¿Claridad del titular profesional?</a:t>
            </a:r>
          </a:p>
          <a:p>
            <a:r>
              <a:rPr lang="es-MX" sz="1700" dirty="0">
                <a:solidFill>
                  <a:schemeClr val="bg1"/>
                </a:solidFill>
              </a:rPr>
              <a:t>•	¿Qué palabras clave aparecen en su descripción?</a:t>
            </a:r>
          </a:p>
          <a:p>
            <a:r>
              <a:rPr lang="es-MX" sz="1700" dirty="0">
                <a:solidFill>
                  <a:schemeClr val="bg1"/>
                </a:solidFill>
              </a:rPr>
              <a:t>Otras redes públicas relevantes (Instagram, YouTube, Web):</a:t>
            </a:r>
          </a:p>
          <a:p>
            <a:r>
              <a:rPr lang="es-MX" sz="1700" dirty="0">
                <a:solidFill>
                  <a:schemeClr val="bg1"/>
                </a:solidFill>
              </a:rPr>
              <a:t>•	¿Existen? ¿Cómo se usan?</a:t>
            </a:r>
          </a:p>
          <a:p>
            <a:r>
              <a:rPr lang="es-MX" sz="1700" dirty="0">
                <a:solidFill>
                  <a:schemeClr val="bg1"/>
                </a:solidFill>
              </a:rPr>
              <a:t>C. Apariciones públicas</a:t>
            </a:r>
          </a:p>
          <a:p>
            <a:r>
              <a:rPr lang="es-MX" sz="1700" dirty="0">
                <a:solidFill>
                  <a:schemeClr val="bg1"/>
                </a:solidFill>
              </a:rPr>
              <a:t>•	Artículos / entrevistas / notas (si existen)</a:t>
            </a:r>
          </a:p>
          <a:p>
            <a:r>
              <a:rPr lang="es-MX" sz="1700" dirty="0">
                <a:solidFill>
                  <a:schemeClr val="bg1"/>
                </a:solidFill>
              </a:rPr>
              <a:t>•	Participación en charlas, </a:t>
            </a:r>
            <a:r>
              <a:rPr lang="es-MX" sz="1700" dirty="0" err="1">
                <a:solidFill>
                  <a:schemeClr val="bg1"/>
                </a:solidFill>
              </a:rPr>
              <a:t>webinars</a:t>
            </a:r>
            <a:r>
              <a:rPr lang="es-MX" sz="1700" dirty="0">
                <a:solidFill>
                  <a:schemeClr val="bg1"/>
                </a:solidFill>
              </a:rPr>
              <a:t>, cursos</a:t>
            </a:r>
          </a:p>
          <a:p>
            <a:r>
              <a:rPr lang="es-MX" sz="1700" dirty="0">
                <a:solidFill>
                  <a:schemeClr val="bg1"/>
                </a:solidFill>
              </a:rPr>
              <a:t>•	Proyectos mencionados públicamente</a:t>
            </a:r>
          </a:p>
          <a:p>
            <a:r>
              <a:rPr lang="es-MX" sz="1700" dirty="0">
                <a:solidFill>
                  <a:schemeClr val="bg1"/>
                </a:solidFill>
              </a:rPr>
              <a:t>D. Temas asociados (palabras clave encontradas por herramientas externas)</a:t>
            </a:r>
          </a:p>
          <a:p>
            <a:r>
              <a:rPr lang="es-MX" sz="1700" dirty="0">
                <a:solidFill>
                  <a:schemeClr val="bg1"/>
                </a:solidFill>
              </a:rPr>
              <a:t>(Aquí colocan lo que Ulises, ustedes o una IA con </a:t>
            </a:r>
            <a:r>
              <a:rPr lang="es-MX" sz="1700" dirty="0" err="1">
                <a:solidFill>
                  <a:schemeClr val="bg1"/>
                </a:solidFill>
              </a:rPr>
              <a:t>browsing</a:t>
            </a:r>
            <a:r>
              <a:rPr lang="es-MX" sz="1700" dirty="0">
                <a:solidFill>
                  <a:schemeClr val="bg1"/>
                </a:solidFill>
              </a:rPr>
              <a:t> detecte)</a:t>
            </a:r>
          </a:p>
          <a:p>
            <a:r>
              <a:rPr lang="es-MX" sz="1700" dirty="0">
                <a:solidFill>
                  <a:schemeClr val="bg1"/>
                </a:solidFill>
              </a:rPr>
              <a:t>Ejemplo: CAM, ingeniería, banca, liderazgo, digital, coaching, medioambiente, etc.</a:t>
            </a:r>
          </a:p>
          <a:p>
            <a:r>
              <a:rPr lang="es-MX" sz="1700" dirty="0">
                <a:solidFill>
                  <a:schemeClr val="bg1"/>
                </a:solidFill>
              </a:rPr>
              <a:t>E. Percepción externa estimada</a:t>
            </a:r>
          </a:p>
          <a:p>
            <a:r>
              <a:rPr lang="es-MX" sz="1700" dirty="0">
                <a:solidFill>
                  <a:schemeClr val="bg1"/>
                </a:solidFill>
              </a:rPr>
              <a:t>(interpretación abierta según lo que encuentren)</a:t>
            </a:r>
          </a:p>
          <a:p>
            <a:r>
              <a:rPr lang="es-MX" sz="1700" dirty="0">
                <a:solidFill>
                  <a:schemeClr val="bg1"/>
                </a:solidFill>
              </a:rPr>
              <a:t>•	¿Cómo parece verlo el mercado?</a:t>
            </a:r>
          </a:p>
          <a:p>
            <a:r>
              <a:rPr lang="es-MX" sz="1700" dirty="0">
                <a:solidFill>
                  <a:schemeClr val="bg1"/>
                </a:solidFill>
              </a:rPr>
              <a:t>•	¿Qué tipo de experto representa?</a:t>
            </a:r>
          </a:p>
          <a:p>
            <a:r>
              <a:rPr lang="es-MX" sz="1700" dirty="0">
                <a:solidFill>
                  <a:schemeClr val="bg1"/>
                </a:solidFill>
              </a:rPr>
              <a:t>•	¿Qué fortalezas destacan?</a:t>
            </a:r>
          </a:p>
          <a:p>
            <a:r>
              <a:rPr lang="es-MX" sz="1700" dirty="0">
                <a:solidFill>
                  <a:schemeClr val="bg1"/>
                </a:solidFill>
              </a:rPr>
              <a:t>•	¿Qué brechas digitales tiene?</a:t>
            </a:r>
          </a:p>
          <a:p>
            <a:r>
              <a:rPr lang="es-MX" sz="1700" dirty="0">
                <a:solidFill>
                  <a:schemeClr val="bg1"/>
                </a:solidFill>
              </a:rPr>
              <a:t>F. Rol generacional natural</a:t>
            </a:r>
          </a:p>
          <a:p>
            <a:r>
              <a:rPr lang="es-MX" sz="1700" dirty="0">
                <a:solidFill>
                  <a:schemeClr val="bg1"/>
                </a:solidFill>
              </a:rPr>
              <a:t>•	Senior / Intermedio / Adulto joven / Joven</a:t>
            </a:r>
          </a:p>
          <a:p>
            <a:r>
              <a:rPr lang="es-MX" sz="1700" dirty="0">
                <a:solidFill>
                  <a:schemeClr val="bg1"/>
                </a:solidFill>
              </a:rPr>
              <a:t>G. Potencial rol comercial</a:t>
            </a:r>
          </a:p>
          <a:p>
            <a:r>
              <a:rPr lang="es-MX" sz="1700" dirty="0">
                <a:solidFill>
                  <a:schemeClr val="bg1"/>
                </a:solidFill>
              </a:rPr>
              <a:t>•	Vocero senior</a:t>
            </a:r>
          </a:p>
          <a:p>
            <a:r>
              <a:rPr lang="es-MX" sz="1700" dirty="0">
                <a:solidFill>
                  <a:schemeClr val="bg1"/>
                </a:solidFill>
              </a:rPr>
              <a:t>•	Vocero técnico</a:t>
            </a:r>
          </a:p>
          <a:p>
            <a:r>
              <a:rPr lang="es-MX" sz="1700" dirty="0">
                <a:solidFill>
                  <a:schemeClr val="bg1"/>
                </a:solidFill>
              </a:rPr>
              <a:t>•	Vocero digital</a:t>
            </a:r>
          </a:p>
          <a:p>
            <a:r>
              <a:rPr lang="es-MX" sz="1700" dirty="0">
                <a:solidFill>
                  <a:schemeClr val="bg1"/>
                </a:solidFill>
              </a:rPr>
              <a:t>•	Difusor de contenidos</a:t>
            </a:r>
          </a:p>
          <a:p>
            <a:r>
              <a:rPr lang="es-MX" sz="1700" dirty="0">
                <a:solidFill>
                  <a:schemeClr val="bg1"/>
                </a:solidFill>
              </a:rPr>
              <a:t>•	Conector de redes</a:t>
            </a:r>
          </a:p>
          <a:p>
            <a:r>
              <a:rPr lang="es-MX" sz="1700" dirty="0">
                <a:solidFill>
                  <a:schemeClr val="bg1"/>
                </a:solidFill>
              </a:rPr>
              <a:t>•	Ninguno por ahora</a:t>
            </a:r>
          </a:p>
          <a:p>
            <a:r>
              <a:rPr lang="es-MX" sz="1700" dirty="0">
                <a:solidFill>
                  <a:schemeClr val="bg1"/>
                </a:solidFill>
              </a:rPr>
              <a:t>H. Brechas observadas</a:t>
            </a:r>
          </a:p>
          <a:p>
            <a:r>
              <a:rPr lang="es-MX" sz="1700" dirty="0">
                <a:solidFill>
                  <a:schemeClr val="bg1"/>
                </a:solidFill>
              </a:rPr>
              <a:t>•	Falta de claridad digital</a:t>
            </a:r>
          </a:p>
          <a:p>
            <a:r>
              <a:rPr lang="es-MX" sz="1700" dirty="0">
                <a:solidFill>
                  <a:schemeClr val="bg1"/>
                </a:solidFill>
              </a:rPr>
              <a:t>•	Falta de presencia</a:t>
            </a:r>
          </a:p>
          <a:p>
            <a:r>
              <a:rPr lang="es-MX" sz="1700" dirty="0">
                <a:solidFill>
                  <a:schemeClr val="bg1"/>
                </a:solidFill>
              </a:rPr>
              <a:t>•	Falta de contenido</a:t>
            </a:r>
          </a:p>
          <a:p>
            <a:r>
              <a:rPr lang="es-MX" sz="1700" dirty="0">
                <a:solidFill>
                  <a:schemeClr val="bg1"/>
                </a:solidFill>
              </a:rPr>
              <a:t>•	Falta de foco comercial</a:t>
            </a:r>
          </a:p>
          <a:p>
            <a:r>
              <a:rPr lang="es-MX" sz="1700" dirty="0">
                <a:solidFill>
                  <a:schemeClr val="bg1"/>
                </a:solidFill>
              </a:rPr>
              <a:t>•	Falta de posicionamiento temático</a:t>
            </a:r>
          </a:p>
          <a:p>
            <a:r>
              <a:rPr lang="es-MX" sz="1700" dirty="0">
                <a:solidFill>
                  <a:schemeClr val="bg1"/>
                </a:solidFill>
              </a:rPr>
              <a:t>________________________________________</a:t>
            </a:r>
          </a:p>
          <a:p>
            <a:r>
              <a:rPr lang="es-MX" sz="1700" dirty="0">
                <a:solidFill>
                  <a:schemeClr val="bg1"/>
                </a:solidFill>
              </a:rPr>
              <a:t>2. Sobre el LOGO y los comentarios de Carlos y </a:t>
            </a:r>
            <a:r>
              <a:rPr lang="es-MX" sz="1700" dirty="0" err="1">
                <a:solidFill>
                  <a:schemeClr val="bg1"/>
                </a:solidFill>
              </a:rPr>
              <a:t>Lely</a:t>
            </a:r>
            <a:endParaRPr lang="es-MX" sz="1700" dirty="0">
              <a:solidFill>
                <a:schemeClr val="bg1"/>
              </a:solidFill>
            </a:endParaRPr>
          </a:p>
          <a:p>
            <a:r>
              <a:rPr lang="es-MX" sz="1700" dirty="0">
                <a:solidFill>
                  <a:schemeClr val="bg1"/>
                </a:solidFill>
              </a:rPr>
              <a:t>[Especulación]</a:t>
            </a:r>
          </a:p>
          <a:p>
            <a:r>
              <a:rPr lang="es-MX" sz="1700" dirty="0">
                <a:solidFill>
                  <a:schemeClr val="bg1"/>
                </a:solidFill>
              </a:rPr>
              <a:t>Tus observaciones son muy típicas:</a:t>
            </a:r>
          </a:p>
          <a:p>
            <a:r>
              <a:rPr lang="es-MX" sz="1700" dirty="0">
                <a:solidFill>
                  <a:schemeClr val="bg1"/>
                </a:solidFill>
              </a:rPr>
              <a:t>•	“</a:t>
            </a:r>
            <a:r>
              <a:rPr lang="es-MX" sz="1700" dirty="0" err="1">
                <a:solidFill>
                  <a:schemeClr val="bg1"/>
                </a:solidFill>
              </a:rPr>
              <a:t>Strategic</a:t>
            </a:r>
            <a:r>
              <a:rPr lang="es-MX" sz="1700" dirty="0">
                <a:solidFill>
                  <a:schemeClr val="bg1"/>
                </a:solidFill>
              </a:rPr>
              <a:t>” muy negro y grande → domina demasiado.</a:t>
            </a:r>
          </a:p>
          <a:p>
            <a:r>
              <a:rPr lang="es-MX" sz="1700" dirty="0">
                <a:solidFill>
                  <a:schemeClr val="bg1"/>
                </a:solidFill>
              </a:rPr>
              <a:t>•	“GL” queda chico → pierde fuerza.</a:t>
            </a:r>
          </a:p>
          <a:p>
            <a:r>
              <a:rPr lang="es-MX" sz="1700" dirty="0">
                <a:solidFill>
                  <a:schemeClr val="bg1"/>
                </a:solidFill>
              </a:rPr>
              <a:t>•	La flecha azul/ celeste puede modernizar el conjunto.</a:t>
            </a:r>
          </a:p>
          <a:p>
            <a:r>
              <a:rPr lang="es-MX" sz="1700" dirty="0">
                <a:solidFill>
                  <a:schemeClr val="bg1"/>
                </a:solidFill>
              </a:rPr>
              <a:t>Propuesta especulativa de ajustes:</a:t>
            </a:r>
          </a:p>
          <a:p>
            <a:r>
              <a:rPr lang="es-MX" sz="1700" dirty="0">
                <a:solidFill>
                  <a:schemeClr val="bg1"/>
                </a:solidFill>
              </a:rPr>
              <a:t>A) Jerarquía visual recomendada</a:t>
            </a:r>
          </a:p>
          <a:p>
            <a:r>
              <a:rPr lang="es-MX" sz="1700" dirty="0">
                <a:solidFill>
                  <a:schemeClr val="bg1"/>
                </a:solidFill>
              </a:rPr>
              <a:t>•	“GL” → protagonista</a:t>
            </a:r>
          </a:p>
          <a:p>
            <a:r>
              <a:rPr lang="es-MX" sz="1700" dirty="0">
                <a:solidFill>
                  <a:schemeClr val="bg1"/>
                </a:solidFill>
              </a:rPr>
              <a:t>•	Flecha → celeste (identidad contemporánea, menos dura)</a:t>
            </a:r>
          </a:p>
          <a:p>
            <a:r>
              <a:rPr lang="es-MX" sz="1700" dirty="0">
                <a:solidFill>
                  <a:schemeClr val="bg1"/>
                </a:solidFill>
              </a:rPr>
              <a:t>•	“</a:t>
            </a:r>
            <a:r>
              <a:rPr lang="es-MX" sz="1700" dirty="0" err="1">
                <a:solidFill>
                  <a:schemeClr val="bg1"/>
                </a:solidFill>
              </a:rPr>
              <a:t>strategic</a:t>
            </a:r>
            <a:r>
              <a:rPr lang="es-MX" sz="1700" dirty="0">
                <a:solidFill>
                  <a:schemeClr val="bg1"/>
                </a:solidFill>
              </a:rPr>
              <a:t>” → gris oscuro o negro, más pequeño</a:t>
            </a:r>
          </a:p>
          <a:p>
            <a:r>
              <a:rPr lang="es-MX" sz="1700" dirty="0">
                <a:solidFill>
                  <a:schemeClr val="bg1"/>
                </a:solidFill>
              </a:rPr>
              <a:t>•	Línea inferior (Chile / </a:t>
            </a:r>
            <a:r>
              <a:rPr lang="es-MX" sz="1700" dirty="0" err="1">
                <a:solidFill>
                  <a:schemeClr val="bg1"/>
                </a:solidFill>
              </a:rPr>
              <a:t>Consulting</a:t>
            </a:r>
            <a:r>
              <a:rPr lang="es-MX" sz="1700" dirty="0">
                <a:solidFill>
                  <a:schemeClr val="bg1"/>
                </a:solidFill>
              </a:rPr>
              <a:t> / </a:t>
            </a:r>
            <a:r>
              <a:rPr lang="es-MX" sz="1700" dirty="0" err="1">
                <a:solidFill>
                  <a:schemeClr val="bg1"/>
                </a:solidFill>
              </a:rPr>
              <a:t>Engineering</a:t>
            </a:r>
            <a:r>
              <a:rPr lang="es-MX" sz="1700" dirty="0">
                <a:solidFill>
                  <a:schemeClr val="bg1"/>
                </a:solidFill>
              </a:rPr>
              <a:t>) → negro fino</a:t>
            </a:r>
          </a:p>
          <a:p>
            <a:r>
              <a:rPr lang="es-MX" sz="1700" dirty="0">
                <a:solidFill>
                  <a:schemeClr val="bg1"/>
                </a:solidFill>
              </a:rPr>
              <a:t>B) Resultado buscado</a:t>
            </a:r>
          </a:p>
          <a:p>
            <a:r>
              <a:rPr lang="es-MX" sz="1700" dirty="0">
                <a:solidFill>
                  <a:schemeClr val="bg1"/>
                </a:solidFill>
              </a:rPr>
              <a:t>•	Marca más moderna</a:t>
            </a:r>
          </a:p>
          <a:p>
            <a:r>
              <a:rPr lang="es-MX" sz="1700" dirty="0">
                <a:solidFill>
                  <a:schemeClr val="bg1"/>
                </a:solidFill>
              </a:rPr>
              <a:t>•	Mejor equilibrio</a:t>
            </a:r>
          </a:p>
          <a:p>
            <a:r>
              <a:rPr lang="es-MX" sz="1700" dirty="0">
                <a:solidFill>
                  <a:schemeClr val="bg1"/>
                </a:solidFill>
              </a:rPr>
              <a:t>•	Menos sensación “años 90”</a:t>
            </a:r>
          </a:p>
          <a:p>
            <a:r>
              <a:rPr lang="es-MX" sz="1700" dirty="0">
                <a:solidFill>
                  <a:schemeClr val="bg1"/>
                </a:solidFill>
              </a:rPr>
              <a:t>•	Más identidad boutique contemporánea</a:t>
            </a:r>
          </a:p>
          <a:p>
            <a:r>
              <a:rPr lang="es-MX" sz="1700" dirty="0">
                <a:solidFill>
                  <a:schemeClr val="bg1"/>
                </a:solidFill>
              </a:rPr>
              <a:t>Si quieres, cuando tengas la imagen preliminar nueva, puedo darte </a:t>
            </a:r>
            <a:r>
              <a:rPr lang="es-MX" sz="1700" dirty="0" err="1">
                <a:solidFill>
                  <a:schemeClr val="bg1"/>
                </a:solidFill>
              </a:rPr>
              <a:t>feedback</a:t>
            </a:r>
            <a:r>
              <a:rPr lang="es-MX" sz="1700" dirty="0">
                <a:solidFill>
                  <a:schemeClr val="bg1"/>
                </a:solidFill>
              </a:rPr>
              <a:t> especulativo.</a:t>
            </a:r>
          </a:p>
          <a:p>
            <a:r>
              <a:rPr lang="es-MX" sz="1700" dirty="0">
                <a:solidFill>
                  <a:schemeClr val="bg1"/>
                </a:solidFill>
              </a:rPr>
              <a:t>________________________________________</a:t>
            </a:r>
          </a:p>
          <a:p>
            <a:r>
              <a:rPr lang="es-MX" sz="1700" dirty="0">
                <a:solidFill>
                  <a:schemeClr val="bg1"/>
                </a:solidFill>
              </a:rPr>
              <a:t>3. Sobre tu columna de hoy (#estrategia, #ingenieria, etc.)</a:t>
            </a:r>
          </a:p>
          <a:p>
            <a:r>
              <a:rPr lang="es-MX" sz="1700" dirty="0">
                <a:solidFill>
                  <a:schemeClr val="bg1"/>
                </a:solidFill>
              </a:rPr>
              <a:t>[Especulación]</a:t>
            </a:r>
          </a:p>
          <a:p>
            <a:r>
              <a:rPr lang="es-MX" sz="1700" dirty="0">
                <a:solidFill>
                  <a:schemeClr val="bg1"/>
                </a:solidFill>
              </a:rPr>
              <a:t>Sí, súbela.</a:t>
            </a:r>
          </a:p>
          <a:p>
            <a:r>
              <a:rPr lang="es-MX" sz="1700" dirty="0">
                <a:solidFill>
                  <a:schemeClr val="bg1"/>
                </a:solidFill>
              </a:rPr>
              <a:t>Lo clave es mantener consistencia:</a:t>
            </a:r>
          </a:p>
          <a:p>
            <a:r>
              <a:rPr lang="es-MX" sz="1700" dirty="0">
                <a:solidFill>
                  <a:schemeClr val="bg1"/>
                </a:solidFill>
              </a:rPr>
              <a:t>Hashtags recomendados (los que pusiste están bien):</a:t>
            </a:r>
          </a:p>
          <a:p>
            <a:r>
              <a:rPr lang="es-MX" sz="1700" dirty="0">
                <a:solidFill>
                  <a:schemeClr val="bg1"/>
                </a:solidFill>
              </a:rPr>
              <a:t>✔ #estrategia</a:t>
            </a:r>
          </a:p>
          <a:p>
            <a:r>
              <a:rPr lang="es-MX" sz="1700" dirty="0">
                <a:solidFill>
                  <a:schemeClr val="bg1"/>
                </a:solidFill>
              </a:rPr>
              <a:t>✔ #desarrolloterritorial</a:t>
            </a:r>
          </a:p>
          <a:p>
            <a:r>
              <a:rPr lang="es-MX" sz="1700" dirty="0">
                <a:solidFill>
                  <a:schemeClr val="bg1"/>
                </a:solidFill>
              </a:rPr>
              <a:t>✔ #ingenieria</a:t>
            </a:r>
          </a:p>
          <a:p>
            <a:r>
              <a:rPr lang="es-MX" sz="1700" dirty="0">
                <a:solidFill>
                  <a:schemeClr val="bg1"/>
                </a:solidFill>
              </a:rPr>
              <a:t>✔ #resiliencia</a:t>
            </a:r>
          </a:p>
          <a:p>
            <a:r>
              <a:rPr lang="es-MX" sz="1700" dirty="0">
                <a:solidFill>
                  <a:schemeClr val="bg1"/>
                </a:solidFill>
              </a:rPr>
              <a:t>✔ #leadership</a:t>
            </a:r>
          </a:p>
          <a:p>
            <a:r>
              <a:rPr lang="es-MX" sz="1700" dirty="0">
                <a:solidFill>
                  <a:schemeClr val="bg1"/>
                </a:solidFill>
              </a:rPr>
              <a:t>✔ #Chile</a:t>
            </a:r>
          </a:p>
          <a:p>
            <a:r>
              <a:rPr lang="es-MX" sz="1700" dirty="0">
                <a:solidFill>
                  <a:schemeClr val="bg1"/>
                </a:solidFill>
              </a:rPr>
              <a:t>✔ #Transformación</a:t>
            </a:r>
          </a:p>
          <a:p>
            <a:r>
              <a:rPr lang="es-MX" sz="1700" dirty="0">
                <a:solidFill>
                  <a:schemeClr val="bg1"/>
                </a:solidFill>
              </a:rPr>
              <a:t>Consejo especulativo:</a:t>
            </a:r>
          </a:p>
          <a:p>
            <a:r>
              <a:rPr lang="es-MX" sz="1700" dirty="0">
                <a:solidFill>
                  <a:schemeClr val="bg1"/>
                </a:solidFill>
              </a:rPr>
              <a:t>Incluye una imagen de la matriz (aunque sea boceto).</a:t>
            </a:r>
          </a:p>
          <a:p>
            <a:r>
              <a:rPr lang="es-MX" sz="1700" dirty="0">
                <a:solidFill>
                  <a:schemeClr val="bg1"/>
                </a:solidFill>
              </a:rPr>
              <a:t>Eso ayuda mucho al algoritmo de LinkedIn.</a:t>
            </a:r>
          </a:p>
          <a:p>
            <a:r>
              <a:rPr lang="es-MX" sz="1700" dirty="0">
                <a:solidFill>
                  <a:schemeClr val="bg1"/>
                </a:solidFill>
              </a:rPr>
              <a:t>________________________________________</a:t>
            </a:r>
          </a:p>
          <a:p>
            <a:r>
              <a:rPr lang="es-MX" sz="1700" dirty="0">
                <a:solidFill>
                  <a:schemeClr val="bg1"/>
                </a:solidFill>
              </a:rPr>
              <a:t>4. Uso de carruseles LinkedIn</a:t>
            </a:r>
          </a:p>
          <a:p>
            <a:r>
              <a:rPr lang="es-MX" sz="1700" dirty="0">
                <a:solidFill>
                  <a:schemeClr val="bg1"/>
                </a:solidFill>
              </a:rPr>
              <a:t>[Especulación]</a:t>
            </a:r>
          </a:p>
          <a:p>
            <a:r>
              <a:rPr lang="es-MX" sz="1700" dirty="0">
                <a:solidFill>
                  <a:schemeClr val="bg1"/>
                </a:solidFill>
              </a:rPr>
              <a:t>Los carruseles funcionan excelente si tienen:</a:t>
            </a:r>
          </a:p>
          <a:p>
            <a:r>
              <a:rPr lang="es-MX" sz="1700" dirty="0">
                <a:solidFill>
                  <a:schemeClr val="bg1"/>
                </a:solidFill>
              </a:rPr>
              <a:t>1.	Título llamativo en la portada</a:t>
            </a:r>
          </a:p>
          <a:p>
            <a:r>
              <a:rPr lang="es-MX" sz="1700" dirty="0" err="1">
                <a:solidFill>
                  <a:schemeClr val="bg1"/>
                </a:solidFill>
              </a:rPr>
              <a:t>Ej</a:t>
            </a:r>
            <a:r>
              <a:rPr lang="es-MX" sz="1700" dirty="0">
                <a:solidFill>
                  <a:schemeClr val="bg1"/>
                </a:solidFill>
              </a:rPr>
              <a:t>:</a:t>
            </a:r>
          </a:p>
          <a:p>
            <a:r>
              <a:rPr lang="es-MX" sz="1700" dirty="0">
                <a:solidFill>
                  <a:schemeClr val="bg1"/>
                </a:solidFill>
              </a:rPr>
              <a:t>“Los 7 componentes CAM que hoy mueven a Chile”</a:t>
            </a:r>
          </a:p>
          <a:p>
            <a:r>
              <a:rPr lang="es-MX" sz="1700" dirty="0">
                <a:solidFill>
                  <a:schemeClr val="bg1"/>
                </a:solidFill>
              </a:rPr>
              <a:t>2.	Diapositivas simples (una idea por lámina)</a:t>
            </a:r>
          </a:p>
          <a:p>
            <a:r>
              <a:rPr lang="es-MX" sz="1700" dirty="0">
                <a:solidFill>
                  <a:schemeClr val="bg1"/>
                </a:solidFill>
              </a:rPr>
              <a:t>3.	Tu matriz</a:t>
            </a:r>
          </a:p>
          <a:p>
            <a:r>
              <a:rPr lang="es-MX" sz="1700" dirty="0">
                <a:solidFill>
                  <a:schemeClr val="bg1"/>
                </a:solidFill>
              </a:rPr>
              <a:t>4.	Una frase final clara</a:t>
            </a:r>
          </a:p>
          <a:p>
            <a:r>
              <a:rPr lang="es-MX" sz="1700" dirty="0" err="1">
                <a:solidFill>
                  <a:schemeClr val="bg1"/>
                </a:solidFill>
              </a:rPr>
              <a:t>Ej</a:t>
            </a:r>
            <a:r>
              <a:rPr lang="es-MX" sz="1700" dirty="0">
                <a:solidFill>
                  <a:schemeClr val="bg1"/>
                </a:solidFill>
              </a:rPr>
              <a:t>:</a:t>
            </a:r>
          </a:p>
          <a:p>
            <a:r>
              <a:rPr lang="es-MX" sz="1700" dirty="0">
                <a:solidFill>
                  <a:schemeClr val="bg1"/>
                </a:solidFill>
              </a:rPr>
              <a:t>“Esto hacemos en GL </a:t>
            </a:r>
            <a:r>
              <a:rPr lang="es-MX" sz="1700" dirty="0" err="1">
                <a:solidFill>
                  <a:schemeClr val="bg1"/>
                </a:solidFill>
              </a:rPr>
              <a:t>Strategic</a:t>
            </a:r>
            <a:r>
              <a:rPr lang="es-MX" sz="1700" dirty="0">
                <a:solidFill>
                  <a:schemeClr val="bg1"/>
                </a:solidFill>
              </a:rPr>
              <a:t>: integrar ingeniería + CAM + territorio”.</a:t>
            </a:r>
          </a:p>
          <a:p>
            <a:r>
              <a:rPr lang="es-MX" sz="1700" dirty="0">
                <a:solidFill>
                  <a:schemeClr val="bg1"/>
                </a:solidFill>
              </a:rPr>
              <a:t>Puedo ayudarte cuando quieras a diseñar la narrativa del carrusel.</a:t>
            </a:r>
          </a:p>
          <a:p>
            <a:r>
              <a:rPr lang="es-MX" sz="1700" dirty="0">
                <a:solidFill>
                  <a:schemeClr val="bg1"/>
                </a:solidFill>
              </a:rPr>
              <a:t>________________________________________</a:t>
            </a:r>
          </a:p>
          <a:p>
            <a:r>
              <a:rPr lang="es-MX" sz="1700" dirty="0">
                <a:solidFill>
                  <a:schemeClr val="bg1"/>
                </a:solidFill>
              </a:rPr>
              <a:t>5. Acciones de marketing digital por persona</a:t>
            </a:r>
          </a:p>
          <a:p>
            <a:r>
              <a:rPr lang="es-MX" sz="1700" dirty="0">
                <a:solidFill>
                  <a:schemeClr val="bg1"/>
                </a:solidFill>
              </a:rPr>
              <a:t>[Especulación]</a:t>
            </a:r>
          </a:p>
          <a:p>
            <a:r>
              <a:rPr lang="es-MX" sz="1700" dirty="0">
                <a:solidFill>
                  <a:schemeClr val="bg1"/>
                </a:solidFill>
              </a:rPr>
              <a:t>Tú</a:t>
            </a:r>
          </a:p>
          <a:p>
            <a:r>
              <a:rPr lang="es-MX" sz="1700" dirty="0">
                <a:solidFill>
                  <a:schemeClr val="bg1"/>
                </a:solidFill>
              </a:rPr>
              <a:t>•	1 columna semanal (breve y clara)</a:t>
            </a:r>
          </a:p>
          <a:p>
            <a:r>
              <a:rPr lang="es-MX" sz="1700" dirty="0">
                <a:solidFill>
                  <a:schemeClr val="bg1"/>
                </a:solidFill>
              </a:rPr>
              <a:t>•	Publicar la matriz</a:t>
            </a:r>
          </a:p>
          <a:p>
            <a:r>
              <a:rPr lang="es-MX" sz="1700" dirty="0">
                <a:solidFill>
                  <a:schemeClr val="bg1"/>
                </a:solidFill>
              </a:rPr>
              <a:t>•	Aparecer como autoridad técnica</a:t>
            </a:r>
          </a:p>
          <a:p>
            <a:r>
              <a:rPr lang="es-MX" sz="1700" dirty="0">
                <a:solidFill>
                  <a:schemeClr val="bg1"/>
                </a:solidFill>
              </a:rPr>
              <a:t>•	Videos cortos de 45 segundos (si quieres más adelante)</a:t>
            </a:r>
          </a:p>
          <a:p>
            <a:r>
              <a:rPr lang="es-MX" sz="1700" dirty="0">
                <a:solidFill>
                  <a:schemeClr val="bg1"/>
                </a:solidFill>
              </a:rPr>
              <a:t>Carlos</a:t>
            </a:r>
          </a:p>
          <a:p>
            <a:r>
              <a:rPr lang="es-MX" sz="1700" dirty="0">
                <a:solidFill>
                  <a:schemeClr val="bg1"/>
                </a:solidFill>
              </a:rPr>
              <a:t>•	Compartir tus columnas</a:t>
            </a:r>
          </a:p>
          <a:p>
            <a:r>
              <a:rPr lang="es-MX" sz="1700" dirty="0">
                <a:solidFill>
                  <a:schemeClr val="bg1"/>
                </a:solidFill>
              </a:rPr>
              <a:t>•	Hacer publicaciones sobre coordinación, gestión, DIPE</a:t>
            </a:r>
          </a:p>
          <a:p>
            <a:r>
              <a:rPr lang="es-MX" sz="1700" dirty="0">
                <a:solidFill>
                  <a:schemeClr val="bg1"/>
                </a:solidFill>
              </a:rPr>
              <a:t>•	Conectar con generaciones intermedias en LinkedIn</a:t>
            </a:r>
          </a:p>
          <a:p>
            <a:r>
              <a:rPr lang="es-MX" sz="1700" dirty="0">
                <a:solidFill>
                  <a:schemeClr val="bg1"/>
                </a:solidFill>
              </a:rPr>
              <a:t>Claus (joven)</a:t>
            </a:r>
          </a:p>
          <a:p>
            <a:r>
              <a:rPr lang="es-MX" sz="1700" dirty="0">
                <a:solidFill>
                  <a:schemeClr val="bg1"/>
                </a:solidFill>
              </a:rPr>
              <a:t>•	</a:t>
            </a:r>
            <a:r>
              <a:rPr lang="es-MX" sz="1700" dirty="0" err="1">
                <a:solidFill>
                  <a:schemeClr val="bg1"/>
                </a:solidFill>
              </a:rPr>
              <a:t>Reels</a:t>
            </a:r>
            <a:r>
              <a:rPr lang="es-MX" sz="1700" dirty="0">
                <a:solidFill>
                  <a:schemeClr val="bg1"/>
                </a:solidFill>
              </a:rPr>
              <a:t> para Instagram explicando ideas técnicas en lenguaje simple</a:t>
            </a:r>
          </a:p>
          <a:p>
            <a:r>
              <a:rPr lang="es-MX" sz="1700" dirty="0">
                <a:solidFill>
                  <a:schemeClr val="bg1"/>
                </a:solidFill>
              </a:rPr>
              <a:t>•	Clips de 10 segundos en LinkedIn</a:t>
            </a:r>
          </a:p>
          <a:p>
            <a:r>
              <a:rPr lang="es-MX" sz="1700" dirty="0">
                <a:solidFill>
                  <a:schemeClr val="bg1"/>
                </a:solidFill>
              </a:rPr>
              <a:t>•	Diseño básico (puede hacerlo bajo guía)</a:t>
            </a:r>
          </a:p>
          <a:p>
            <a:r>
              <a:rPr lang="es-MX" sz="1700" dirty="0">
                <a:solidFill>
                  <a:schemeClr val="bg1"/>
                </a:solidFill>
              </a:rPr>
              <a:t>José</a:t>
            </a:r>
          </a:p>
          <a:p>
            <a:r>
              <a:rPr lang="es-MX" sz="1700" dirty="0">
                <a:solidFill>
                  <a:schemeClr val="bg1"/>
                </a:solidFill>
              </a:rPr>
              <a:t>•	Vocero digital adulto joven</a:t>
            </a:r>
          </a:p>
          <a:p>
            <a:r>
              <a:rPr lang="es-MX" sz="1700" dirty="0">
                <a:solidFill>
                  <a:schemeClr val="bg1"/>
                </a:solidFill>
              </a:rPr>
              <a:t>•	Explicar CAM, resiliencia, ingeniería, IA</a:t>
            </a:r>
          </a:p>
          <a:p>
            <a:r>
              <a:rPr lang="es-MX" sz="1700" dirty="0">
                <a:solidFill>
                  <a:schemeClr val="bg1"/>
                </a:solidFill>
              </a:rPr>
              <a:t>•	Conectar con profesionales de 30–45 años</a:t>
            </a:r>
          </a:p>
          <a:p>
            <a:r>
              <a:rPr lang="es-MX" sz="1700" dirty="0">
                <a:solidFill>
                  <a:schemeClr val="bg1"/>
                </a:solidFill>
              </a:rPr>
              <a:t>•	Videos rápidos estilo “</a:t>
            </a:r>
            <a:r>
              <a:rPr lang="es-MX" sz="1700" dirty="0" err="1">
                <a:solidFill>
                  <a:schemeClr val="bg1"/>
                </a:solidFill>
              </a:rPr>
              <a:t>insight</a:t>
            </a:r>
            <a:r>
              <a:rPr lang="es-MX" sz="1700" dirty="0">
                <a:solidFill>
                  <a:schemeClr val="bg1"/>
                </a:solidFill>
              </a:rPr>
              <a:t> de 30 segundos”</a:t>
            </a:r>
          </a:p>
          <a:p>
            <a:r>
              <a:rPr lang="es-MX" sz="1700" dirty="0">
                <a:solidFill>
                  <a:schemeClr val="bg1"/>
                </a:solidFill>
              </a:rPr>
              <a:t>Ulises (si es parte del equipo)</a:t>
            </a:r>
          </a:p>
          <a:p>
            <a:r>
              <a:rPr lang="es-MX" sz="1700" dirty="0">
                <a:solidFill>
                  <a:schemeClr val="bg1"/>
                </a:solidFill>
              </a:rPr>
              <a:t>•	Levantar huella digital</a:t>
            </a:r>
          </a:p>
          <a:p>
            <a:r>
              <a:rPr lang="es-MX" sz="1700" dirty="0">
                <a:solidFill>
                  <a:schemeClr val="bg1"/>
                </a:solidFill>
              </a:rPr>
              <a:t>•	Diseñar posicionamiento</a:t>
            </a:r>
          </a:p>
          <a:p>
            <a:r>
              <a:rPr lang="es-MX" sz="1700" dirty="0">
                <a:solidFill>
                  <a:schemeClr val="bg1"/>
                </a:solidFill>
              </a:rPr>
              <a:t>•	Regular presencia en redes</a:t>
            </a:r>
          </a:p>
          <a:p>
            <a:r>
              <a:rPr lang="es-MX" sz="1700" dirty="0">
                <a:solidFill>
                  <a:schemeClr val="bg1"/>
                </a:solidFill>
              </a:rPr>
              <a:t>•	Preparar carruseles, textos, grillas</a:t>
            </a:r>
          </a:p>
          <a:p>
            <a:r>
              <a:rPr lang="es-MX" sz="1700" dirty="0">
                <a:solidFill>
                  <a:schemeClr val="bg1"/>
                </a:solidFill>
              </a:rPr>
              <a:t>•	Proponer cambios al logo y la arquitectura de marca</a:t>
            </a:r>
          </a:p>
          <a:p>
            <a:r>
              <a:rPr lang="es-MX" sz="1700" dirty="0">
                <a:solidFill>
                  <a:schemeClr val="bg1"/>
                </a:solidFill>
              </a:rPr>
              <a:t>•	Preparar contenidos para DIPE y clientes nuevos</a:t>
            </a:r>
          </a:p>
        </p:txBody>
      </p:sp>
      <p:sp>
        <p:nvSpPr>
          <p:cNvPr id="2" name="CuadroTexto 1">
            <a:extLst>
              <a:ext uri="{FF2B5EF4-FFF2-40B4-BE49-F238E27FC236}">
                <a16:creationId xmlns:a16="http://schemas.microsoft.com/office/drawing/2014/main" id="{69778A40-2620-947F-2D58-0C40116CD6AE}"/>
              </a:ext>
            </a:extLst>
          </p:cNvPr>
          <p:cNvSpPr txBox="1"/>
          <p:nvPr/>
        </p:nvSpPr>
        <p:spPr>
          <a:xfrm>
            <a:off x="1475064" y="817093"/>
            <a:ext cx="8441824" cy="523220"/>
          </a:xfrm>
          <a:prstGeom prst="rect">
            <a:avLst/>
          </a:prstGeom>
          <a:noFill/>
        </p:spPr>
        <p:txBody>
          <a:bodyPr wrap="square">
            <a:spAutoFit/>
          </a:bodyPr>
          <a:lstStyle/>
          <a:p>
            <a:pPr algn="ct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Organización GL (según </a:t>
            </a:r>
            <a:r>
              <a:rPr lang="es-MX" sz="2800" dirty="0" err="1">
                <a:solidFill>
                  <a:schemeClr val="bg1"/>
                </a:solidFill>
                <a:latin typeface="Ebrima" panose="02000000000000000000" pitchFamily="2" charset="0"/>
                <a:ea typeface="Ebrima" panose="02000000000000000000" pitchFamily="2" charset="0"/>
                <a:cs typeface="Ebrima" panose="02000000000000000000" pitchFamily="2" charset="0"/>
              </a:rPr>
              <a:t>ChatGPT</a:t>
            </a:r>
            <a:r>
              <a:rPr lang="es-MX" sz="2800" dirty="0">
                <a:solidFill>
                  <a:schemeClr val="bg1"/>
                </a:solidFill>
                <a:latin typeface="Ebrima" panose="02000000000000000000" pitchFamily="2" charset="0"/>
                <a:ea typeface="Ebrima" panose="02000000000000000000" pitchFamily="2" charset="0"/>
                <a:cs typeface="Ebrima" panose="02000000000000000000" pitchFamily="2" charset="0"/>
              </a:rPr>
              <a:t> y reunión pasada)</a:t>
            </a:r>
            <a:endParaRPr lang="es-CL" sz="28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3165334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Título">
            <a:extLst>
              <a:ext uri="{FF2B5EF4-FFF2-40B4-BE49-F238E27FC236}">
                <a16:creationId xmlns:a16="http://schemas.microsoft.com/office/drawing/2014/main" id="{09773510-6F62-C78B-5EED-E2E97C857F2C}"/>
              </a:ext>
            </a:extLst>
          </p:cNvPr>
          <p:cNvSpPr>
            <a:spLocks noGrp="1"/>
          </p:cNvSpPr>
          <p:nvPr>
            <p:ph type="ctrTitle"/>
          </p:nvPr>
        </p:nvSpPr>
        <p:spPr>
          <a:xfrm>
            <a:off x="1908138" y="-260851"/>
            <a:ext cx="7425161" cy="1404350"/>
          </a:xfrm>
        </p:spPr>
        <p:txBody>
          <a:bodyPr>
            <a:normAutofit fontScale="90000"/>
          </a:bodyPr>
          <a:lstStyle/>
          <a:p>
            <a:r>
              <a:rPr lang="es-CL" altLang="es-CL"/>
              <a:t>Modelo de red utilizado por GroupeLoyal</a:t>
            </a:r>
            <a:br>
              <a:rPr lang="es-CL" altLang="es-CL"/>
            </a:br>
            <a:r>
              <a:rPr lang="es-CL" altLang="es-CL"/>
              <a:t>One team y varios canales</a:t>
            </a:r>
          </a:p>
        </p:txBody>
      </p:sp>
      <p:graphicFrame>
        <p:nvGraphicFramePr>
          <p:cNvPr id="4" name="3 Diagrama">
            <a:extLst>
              <a:ext uri="{FF2B5EF4-FFF2-40B4-BE49-F238E27FC236}">
                <a16:creationId xmlns:a16="http://schemas.microsoft.com/office/drawing/2014/main" id="{1BE1AB7A-EA8D-75C6-571A-ED9902897C1F}"/>
              </a:ext>
            </a:extLst>
          </p:cNvPr>
          <p:cNvGraphicFramePr/>
          <p:nvPr/>
        </p:nvGraphicFramePr>
        <p:xfrm>
          <a:off x="2183113" y="1250725"/>
          <a:ext cx="7085471" cy="3882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2 Tabla">
            <a:extLst>
              <a:ext uri="{FF2B5EF4-FFF2-40B4-BE49-F238E27FC236}">
                <a16:creationId xmlns:a16="http://schemas.microsoft.com/office/drawing/2014/main" id="{1DF91688-23AA-EE65-4DFF-4A3DCF1AA421}"/>
              </a:ext>
            </a:extLst>
          </p:cNvPr>
          <p:cNvGraphicFramePr>
            <a:graphicFrameLocks noGrp="1"/>
          </p:cNvGraphicFramePr>
          <p:nvPr/>
        </p:nvGraphicFramePr>
        <p:xfrm>
          <a:off x="3145666" y="1865389"/>
          <a:ext cx="1926053" cy="3644718"/>
        </p:xfrm>
        <a:graphic>
          <a:graphicData uri="http://schemas.openxmlformats.org/drawingml/2006/table">
            <a:tbl>
              <a:tblPr/>
              <a:tblGrid>
                <a:gridCol w="1926053">
                  <a:extLst>
                    <a:ext uri="{9D8B030D-6E8A-4147-A177-3AD203B41FA5}">
                      <a16:colId xmlns:a16="http://schemas.microsoft.com/office/drawing/2014/main" val="20000"/>
                    </a:ext>
                  </a:extLst>
                </a:gridCol>
              </a:tblGrid>
              <a:tr h="151658">
                <a:tc>
                  <a:txBody>
                    <a:bodyPr/>
                    <a:lstStyle/>
                    <a:p>
                      <a:pPr algn="l" fontAlgn="b"/>
                      <a:r>
                        <a:rPr lang="es-CL" sz="1000" b="0" i="0" u="none" strike="noStrike" dirty="0">
                          <a:effectLst/>
                          <a:latin typeface="Arial"/>
                        </a:rPr>
                        <a:t>Alejandro Cabrera</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00"/>
                  </a:ext>
                </a:extLst>
              </a:tr>
              <a:tr h="151658">
                <a:tc>
                  <a:txBody>
                    <a:bodyPr/>
                    <a:lstStyle/>
                    <a:p>
                      <a:pPr algn="l" fontAlgn="b"/>
                      <a:r>
                        <a:rPr lang="es-CL" sz="1000" b="0" i="0" u="none" strike="noStrike">
                          <a:effectLst/>
                          <a:latin typeface="Arial"/>
                        </a:rPr>
                        <a:t>Carlos Sandoval</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01"/>
                  </a:ext>
                </a:extLst>
              </a:tr>
              <a:tr h="151658">
                <a:tc>
                  <a:txBody>
                    <a:bodyPr/>
                    <a:lstStyle/>
                    <a:p>
                      <a:pPr algn="l" fontAlgn="b"/>
                      <a:r>
                        <a:rPr lang="es-CL" sz="1000" b="0" i="0" u="none" strike="noStrike">
                          <a:effectLst/>
                          <a:latin typeface="Arial"/>
                        </a:rPr>
                        <a:t>Edith Wilson</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02"/>
                  </a:ext>
                </a:extLst>
              </a:tr>
              <a:tr h="151658">
                <a:tc>
                  <a:txBody>
                    <a:bodyPr/>
                    <a:lstStyle/>
                    <a:p>
                      <a:pPr algn="l" fontAlgn="b"/>
                      <a:r>
                        <a:rPr lang="es-CL" sz="1000" b="0" i="0" u="none" strike="noStrike">
                          <a:effectLst/>
                          <a:latin typeface="Arial"/>
                        </a:rPr>
                        <a:t>Gastón L'Huillier</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03"/>
                  </a:ext>
                </a:extLst>
              </a:tr>
              <a:tr h="151658">
                <a:tc>
                  <a:txBody>
                    <a:bodyPr/>
                    <a:lstStyle/>
                    <a:p>
                      <a:pPr algn="l" fontAlgn="b"/>
                      <a:r>
                        <a:rPr lang="es-CL" sz="1000" b="0" i="0" u="none" strike="noStrike">
                          <a:effectLst/>
                          <a:latin typeface="Arial"/>
                        </a:rPr>
                        <a:t>Francisco Inostroza</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04"/>
                  </a:ext>
                </a:extLst>
              </a:tr>
              <a:tr h="151658">
                <a:tc>
                  <a:txBody>
                    <a:bodyPr/>
                    <a:lstStyle/>
                    <a:p>
                      <a:pPr algn="l" fontAlgn="b"/>
                      <a:r>
                        <a:rPr lang="es-CL" sz="1000" b="0" i="0" u="none" strike="noStrike">
                          <a:effectLst/>
                          <a:latin typeface="Arial"/>
                        </a:rPr>
                        <a:t>Francisco Tubino</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05"/>
                  </a:ext>
                </a:extLst>
              </a:tr>
              <a:tr h="151658">
                <a:tc>
                  <a:txBody>
                    <a:bodyPr/>
                    <a:lstStyle/>
                    <a:p>
                      <a:pPr algn="l" fontAlgn="b"/>
                      <a:r>
                        <a:rPr lang="es-CL" sz="1000" b="0" i="0" u="none" strike="noStrike" dirty="0">
                          <a:effectLst/>
                          <a:latin typeface="Arial"/>
                        </a:rPr>
                        <a:t>Gilberto </a:t>
                      </a:r>
                      <a:r>
                        <a:rPr lang="es-CL" sz="1000" b="0" i="0" u="none" strike="noStrike" dirty="0" err="1">
                          <a:effectLst/>
                          <a:latin typeface="Arial"/>
                        </a:rPr>
                        <a:t>Cespedes</a:t>
                      </a:r>
                      <a:endParaRPr lang="es-CL" sz="1000" b="0" i="0" u="none" strike="noStrike" dirty="0">
                        <a:effectLst/>
                        <a:latin typeface="Arial"/>
                      </a:endParaRP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06"/>
                  </a:ext>
                </a:extLst>
              </a:tr>
              <a:tr h="151658">
                <a:tc>
                  <a:txBody>
                    <a:bodyPr/>
                    <a:lstStyle/>
                    <a:p>
                      <a:pPr algn="l" fontAlgn="b"/>
                      <a:r>
                        <a:rPr lang="es-CL" sz="1000" b="0" i="0" u="none" strike="noStrike">
                          <a:effectLst/>
                          <a:latin typeface="Arial"/>
                        </a:rPr>
                        <a:t>Guillermo Muñoz</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07"/>
                  </a:ext>
                </a:extLst>
              </a:tr>
              <a:tr h="151658">
                <a:tc>
                  <a:txBody>
                    <a:bodyPr/>
                    <a:lstStyle/>
                    <a:p>
                      <a:pPr algn="l" fontAlgn="b"/>
                      <a:r>
                        <a:rPr lang="es-CL" sz="1000" b="0" i="0" u="none" strike="noStrike">
                          <a:effectLst/>
                          <a:latin typeface="Arial"/>
                        </a:rPr>
                        <a:t>José Ignacio Martinez</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08"/>
                  </a:ext>
                </a:extLst>
              </a:tr>
              <a:tr h="151658">
                <a:tc>
                  <a:txBody>
                    <a:bodyPr/>
                    <a:lstStyle/>
                    <a:p>
                      <a:pPr algn="l" fontAlgn="b"/>
                      <a:r>
                        <a:rPr lang="es-CL" sz="1000" b="0" i="0" u="none" strike="noStrike" dirty="0">
                          <a:effectLst/>
                          <a:latin typeface="Arial"/>
                        </a:rPr>
                        <a:t>José Rojas</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09"/>
                  </a:ext>
                </a:extLst>
              </a:tr>
              <a:tr h="151658">
                <a:tc>
                  <a:txBody>
                    <a:bodyPr/>
                    <a:lstStyle/>
                    <a:p>
                      <a:pPr algn="l" fontAlgn="b"/>
                      <a:r>
                        <a:rPr lang="es-CL" sz="1000" b="0" i="0" u="none" strike="noStrike" dirty="0">
                          <a:effectLst/>
                          <a:latin typeface="Arial"/>
                        </a:rPr>
                        <a:t>Juan Carlos </a:t>
                      </a:r>
                      <a:r>
                        <a:rPr lang="es-CL" sz="1000" b="0" i="0" u="none" strike="noStrike" dirty="0" err="1">
                          <a:effectLst/>
                          <a:latin typeface="Arial"/>
                        </a:rPr>
                        <a:t>Bacovich</a:t>
                      </a:r>
                      <a:endParaRPr lang="es-CL" sz="1000" b="0" i="0" u="none" strike="noStrike" dirty="0">
                        <a:effectLst/>
                        <a:latin typeface="Arial"/>
                      </a:endParaRP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10"/>
                  </a:ext>
                </a:extLst>
              </a:tr>
              <a:tr h="151658">
                <a:tc>
                  <a:txBody>
                    <a:bodyPr/>
                    <a:lstStyle/>
                    <a:p>
                      <a:pPr algn="l" fontAlgn="b"/>
                      <a:r>
                        <a:rPr lang="es-CL" sz="1000" b="0" i="0" u="none" strike="noStrike">
                          <a:effectLst/>
                          <a:latin typeface="Arial"/>
                        </a:rPr>
                        <a:t>Juan Ramon Samaniego</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11"/>
                  </a:ext>
                </a:extLst>
              </a:tr>
              <a:tr h="151658">
                <a:tc>
                  <a:txBody>
                    <a:bodyPr/>
                    <a:lstStyle/>
                    <a:p>
                      <a:pPr algn="l" fontAlgn="b"/>
                      <a:r>
                        <a:rPr lang="es-CL" sz="1000" b="0" i="0" u="none" strike="noStrike">
                          <a:effectLst/>
                          <a:latin typeface="Arial"/>
                        </a:rPr>
                        <a:t>Loreto Leiva</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12"/>
                  </a:ext>
                </a:extLst>
              </a:tr>
              <a:tr h="151658">
                <a:tc>
                  <a:txBody>
                    <a:bodyPr/>
                    <a:lstStyle/>
                    <a:p>
                      <a:pPr algn="l" fontAlgn="b"/>
                      <a:r>
                        <a:rPr lang="es-CL" sz="1000" b="0" i="0" u="none" strike="noStrike">
                          <a:effectLst/>
                          <a:latin typeface="Arial"/>
                        </a:rPr>
                        <a:t>Maria Eugenia Morales</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13"/>
                  </a:ext>
                </a:extLst>
              </a:tr>
              <a:tr h="151658">
                <a:tc>
                  <a:txBody>
                    <a:bodyPr/>
                    <a:lstStyle/>
                    <a:p>
                      <a:pPr algn="l" fontAlgn="b"/>
                      <a:r>
                        <a:rPr lang="es-CL" sz="1000" b="0" i="0" u="none" strike="noStrike">
                          <a:effectLst/>
                          <a:latin typeface="Arial"/>
                        </a:rPr>
                        <a:t>Mario Boada</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14"/>
                  </a:ext>
                </a:extLst>
              </a:tr>
              <a:tr h="151658">
                <a:tc>
                  <a:txBody>
                    <a:bodyPr/>
                    <a:lstStyle/>
                    <a:p>
                      <a:pPr algn="l" fontAlgn="b"/>
                      <a:r>
                        <a:rPr lang="es-CL" sz="1000" b="0" i="0" u="none" strike="noStrike">
                          <a:effectLst/>
                          <a:latin typeface="Arial"/>
                        </a:rPr>
                        <a:t>Marco Chandía</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15"/>
                  </a:ext>
                </a:extLst>
              </a:tr>
              <a:tr h="151658">
                <a:tc>
                  <a:txBody>
                    <a:bodyPr/>
                    <a:lstStyle/>
                    <a:p>
                      <a:pPr algn="l" fontAlgn="b"/>
                      <a:r>
                        <a:rPr lang="es-CL" sz="1000" b="0" i="0" u="none" strike="noStrike">
                          <a:effectLst/>
                          <a:latin typeface="Arial"/>
                        </a:rPr>
                        <a:t>Marco Sanhueza</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16"/>
                  </a:ext>
                </a:extLst>
              </a:tr>
              <a:tr h="151658">
                <a:tc>
                  <a:txBody>
                    <a:bodyPr/>
                    <a:lstStyle/>
                    <a:p>
                      <a:pPr algn="l" fontAlgn="b"/>
                      <a:r>
                        <a:rPr lang="es-CL" sz="1000" b="0" i="0" u="none" strike="noStrike">
                          <a:effectLst/>
                          <a:latin typeface="Arial"/>
                        </a:rPr>
                        <a:t>Maurice Fillipi</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17"/>
                  </a:ext>
                </a:extLst>
              </a:tr>
              <a:tr h="151658">
                <a:tc>
                  <a:txBody>
                    <a:bodyPr/>
                    <a:lstStyle/>
                    <a:p>
                      <a:pPr algn="l" fontAlgn="b"/>
                      <a:r>
                        <a:rPr lang="es-CL" sz="1000" b="0" i="0" u="none" strike="noStrike">
                          <a:effectLst/>
                          <a:latin typeface="Arial"/>
                        </a:rPr>
                        <a:t>Michel Ohaco</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18"/>
                  </a:ext>
                </a:extLst>
              </a:tr>
              <a:tr h="151658">
                <a:tc>
                  <a:txBody>
                    <a:bodyPr/>
                    <a:lstStyle/>
                    <a:p>
                      <a:pPr algn="l" fontAlgn="b"/>
                      <a:r>
                        <a:rPr lang="es-CL" sz="1000" b="0" i="0" u="none" strike="noStrike">
                          <a:effectLst/>
                          <a:latin typeface="Arial"/>
                        </a:rPr>
                        <a:t>Nicole L'Huillier</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19"/>
                  </a:ext>
                </a:extLst>
              </a:tr>
              <a:tr h="151658">
                <a:tc>
                  <a:txBody>
                    <a:bodyPr/>
                    <a:lstStyle/>
                    <a:p>
                      <a:pPr algn="l" fontAlgn="b"/>
                      <a:r>
                        <a:rPr lang="es-CL" sz="1000" b="0" i="0" u="none" strike="noStrike">
                          <a:effectLst/>
                          <a:latin typeface="Arial"/>
                        </a:rPr>
                        <a:t>Orieta Jimenez</a:t>
                      </a: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20"/>
                  </a:ext>
                </a:extLst>
              </a:tr>
              <a:tr h="151658">
                <a:tc>
                  <a:txBody>
                    <a:bodyPr/>
                    <a:lstStyle/>
                    <a:p>
                      <a:pPr algn="l" fontAlgn="b"/>
                      <a:r>
                        <a:rPr lang="es-CL" sz="1000" b="0" i="0" u="none" strike="noStrike" dirty="0">
                          <a:effectLst/>
                          <a:latin typeface="Arial"/>
                        </a:rPr>
                        <a:t>Paulina </a:t>
                      </a:r>
                      <a:r>
                        <a:rPr lang="es-CL" sz="1000" b="0" i="0" u="none" strike="noStrike" dirty="0" err="1">
                          <a:effectLst/>
                          <a:latin typeface="Arial"/>
                        </a:rPr>
                        <a:t>L'Huillier</a:t>
                      </a:r>
                      <a:endParaRPr lang="es-CL" sz="1000" b="0" i="0" u="none" strike="noStrike" dirty="0">
                        <a:effectLst/>
                        <a:latin typeface="Arial"/>
                      </a:endParaRP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21"/>
                  </a:ext>
                </a:extLst>
              </a:tr>
              <a:tr h="151658">
                <a:tc>
                  <a:txBody>
                    <a:bodyPr/>
                    <a:lstStyle/>
                    <a:p>
                      <a:pPr algn="l" fontAlgn="b"/>
                      <a:r>
                        <a:rPr lang="es-CL" sz="1000" b="0" i="0" u="none" strike="noStrike" dirty="0">
                          <a:effectLst/>
                          <a:latin typeface="Arial"/>
                        </a:rPr>
                        <a:t>Rafael </a:t>
                      </a:r>
                      <a:r>
                        <a:rPr lang="es-CL" sz="1000" b="0" i="0" u="none" strike="noStrike" dirty="0" err="1">
                          <a:effectLst/>
                          <a:latin typeface="Arial"/>
                        </a:rPr>
                        <a:t>Sotil</a:t>
                      </a:r>
                      <a:endParaRPr lang="es-CL" sz="1000" b="0" i="0" u="none" strike="noStrike" dirty="0">
                        <a:effectLst/>
                        <a:latin typeface="Arial"/>
                      </a:endParaRPr>
                    </a:p>
                  </a:txBody>
                  <a:tcPr marL="6066" marR="6066" marT="6066" marB="0" anchor="b">
                    <a:lnL>
                      <a:noFill/>
                    </a:lnL>
                    <a:lnR>
                      <a:noFill/>
                    </a:lnR>
                    <a:lnT>
                      <a:noFill/>
                    </a:lnT>
                    <a:lnB>
                      <a:noFill/>
                    </a:lnB>
                    <a:solidFill>
                      <a:srgbClr val="99CCFF"/>
                    </a:solidFill>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454201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D788F-AD25-2DBE-9602-64026A4097AD}"/>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7801A9A-8796-F5D9-1DB1-D57D1ADCA7DD}"/>
              </a:ext>
            </a:extLst>
          </p:cNvPr>
          <p:cNvPicPr>
            <a:picLocks noChangeAspect="1"/>
          </p:cNvPicPr>
          <p:nvPr/>
        </p:nvPicPr>
        <p:blipFill>
          <a:blip r:embed="rId3"/>
          <a:stretch>
            <a:fillRect/>
          </a:stretch>
        </p:blipFill>
        <p:spPr>
          <a:xfrm>
            <a:off x="-20096" y="-11021"/>
            <a:ext cx="11612656" cy="6585732"/>
          </a:xfrm>
          <a:prstGeom prst="rect">
            <a:avLst/>
          </a:prstGeom>
        </p:spPr>
      </p:pic>
      <p:sp>
        <p:nvSpPr>
          <p:cNvPr id="4" name="CuadroTexto 3">
            <a:extLst>
              <a:ext uri="{FF2B5EF4-FFF2-40B4-BE49-F238E27FC236}">
                <a16:creationId xmlns:a16="http://schemas.microsoft.com/office/drawing/2014/main" id="{E3E3C13E-E895-970C-905F-4EED1B96C553}"/>
              </a:ext>
            </a:extLst>
          </p:cNvPr>
          <p:cNvSpPr txBox="1"/>
          <p:nvPr/>
        </p:nvSpPr>
        <p:spPr>
          <a:xfrm>
            <a:off x="2328041" y="1292038"/>
            <a:ext cx="8245365" cy="3939540"/>
          </a:xfrm>
          <a:prstGeom prst="rect">
            <a:avLst/>
          </a:prstGeom>
          <a:noFill/>
        </p:spPr>
        <p:txBody>
          <a:bodyPr wrap="square">
            <a:spAutoFit/>
          </a:bodyPr>
          <a:lstStyle/>
          <a:p>
            <a:r>
              <a:rPr lang="es-MX" sz="2600" dirty="0">
                <a:solidFill>
                  <a:schemeClr val="bg1"/>
                </a:solidFill>
              </a:rPr>
              <a:t>Temario:</a:t>
            </a:r>
          </a:p>
          <a:p>
            <a:r>
              <a:rPr lang="es-MX" sz="2400" dirty="0">
                <a:solidFill>
                  <a:schemeClr val="bg1"/>
                </a:solidFill>
              </a:rPr>
              <a:t>•	</a:t>
            </a:r>
            <a:r>
              <a:rPr lang="es-MX" sz="2000" dirty="0">
                <a:solidFill>
                  <a:schemeClr val="bg1"/>
                </a:solidFill>
              </a:rPr>
              <a:t>Organización GL (según </a:t>
            </a:r>
            <a:r>
              <a:rPr lang="es-MX" sz="2000" dirty="0" err="1">
                <a:solidFill>
                  <a:schemeClr val="bg1"/>
                </a:solidFill>
              </a:rPr>
              <a:t>ChatGPT</a:t>
            </a:r>
            <a:r>
              <a:rPr lang="es-MX" sz="2000" dirty="0">
                <a:solidFill>
                  <a:schemeClr val="bg1"/>
                </a:solidFill>
              </a:rPr>
              <a:t> y reunión pasada)</a:t>
            </a:r>
            <a:endParaRPr lang="es-CL" sz="2000" dirty="0">
              <a:solidFill>
                <a:schemeClr val="bg1"/>
              </a:solidFill>
            </a:endParaRPr>
          </a:p>
          <a:p>
            <a:endParaRPr lang="es-MX" sz="2000" dirty="0">
              <a:solidFill>
                <a:schemeClr val="bg1"/>
              </a:solidFill>
            </a:endParaRPr>
          </a:p>
          <a:p>
            <a:pPr marL="342900" indent="-342900">
              <a:buFont typeface="Arial" panose="020B0604020202020204" pitchFamily="34" charset="0"/>
              <a:buChar char="•"/>
            </a:pPr>
            <a:r>
              <a:rPr lang="es-MX" sz="2000" dirty="0">
                <a:solidFill>
                  <a:schemeClr val="bg1"/>
                </a:solidFill>
              </a:rPr>
              <a:t>Plan de comunicaciones: </a:t>
            </a:r>
          </a:p>
          <a:p>
            <a:pPr marL="1257300" lvl="2" indent="-342900">
              <a:buFont typeface="Arial" panose="020B0604020202020204" pitchFamily="34" charset="0"/>
              <a:buChar char="•"/>
            </a:pPr>
            <a:r>
              <a:rPr lang="es-MX" sz="2000" dirty="0">
                <a:solidFill>
                  <a:srgbClr val="00B0F0"/>
                </a:solidFill>
              </a:rPr>
              <a:t>Estrategia de contenidos y canales de difusión</a:t>
            </a:r>
          </a:p>
          <a:p>
            <a:pPr marL="1257300" lvl="2" indent="-342900">
              <a:buFont typeface="Arial" panose="020B0604020202020204" pitchFamily="34" charset="0"/>
              <a:buChar char="•"/>
            </a:pPr>
            <a:r>
              <a:rPr lang="es-MX" sz="2000" dirty="0">
                <a:solidFill>
                  <a:schemeClr val="bg1"/>
                </a:solidFill>
              </a:rPr>
              <a:t>Avances difusión/posicionamiento</a:t>
            </a:r>
          </a:p>
          <a:p>
            <a:pPr marL="1257300" lvl="2" indent="-342900">
              <a:buFont typeface="Arial" panose="020B0604020202020204" pitchFamily="34" charset="0"/>
              <a:buChar char="•"/>
            </a:pPr>
            <a:r>
              <a:rPr lang="es-MX" sz="2000" dirty="0">
                <a:solidFill>
                  <a:schemeClr val="bg1"/>
                </a:solidFill>
              </a:rPr>
              <a:t>Diseño gráfico CCT y GL+CCT</a:t>
            </a:r>
          </a:p>
          <a:p>
            <a:pPr marL="1257300" lvl="2" indent="-342900">
              <a:buFont typeface="Arial" panose="020B0604020202020204" pitchFamily="34" charset="0"/>
              <a:buChar char="•"/>
            </a:pPr>
            <a:r>
              <a:rPr lang="es-MX" sz="2000" dirty="0">
                <a:solidFill>
                  <a:schemeClr val="bg1"/>
                </a:solidFill>
              </a:rPr>
              <a:t>Nuevos sitios web</a:t>
            </a:r>
          </a:p>
          <a:p>
            <a:pPr marL="1257300" lvl="2" indent="-342900">
              <a:buFont typeface="Arial" panose="020B0604020202020204" pitchFamily="34" charset="0"/>
              <a:buChar char="•"/>
            </a:pPr>
            <a:endParaRPr lang="es-MX" sz="2000" dirty="0">
              <a:solidFill>
                <a:schemeClr val="bg1"/>
              </a:solidFill>
            </a:endParaRPr>
          </a:p>
          <a:p>
            <a:r>
              <a:rPr lang="es-MX" sz="2000" dirty="0">
                <a:solidFill>
                  <a:schemeClr val="bg1"/>
                </a:solidFill>
              </a:rPr>
              <a:t>•	Prospectos comerciales</a:t>
            </a:r>
          </a:p>
          <a:p>
            <a:endParaRPr lang="es-MX" sz="2000" dirty="0">
              <a:solidFill>
                <a:schemeClr val="bg1"/>
              </a:solidFill>
            </a:endParaRPr>
          </a:p>
          <a:p>
            <a:r>
              <a:rPr lang="es-MX" sz="2000" dirty="0">
                <a:solidFill>
                  <a:schemeClr val="bg1"/>
                </a:solidFill>
              </a:rPr>
              <a:t>•	Cronograma de próximas actividades </a:t>
            </a:r>
          </a:p>
        </p:txBody>
      </p:sp>
    </p:spTree>
    <p:extLst>
      <p:ext uri="{BB962C8B-B14F-4D97-AF65-F5344CB8AC3E}">
        <p14:creationId xmlns:p14="http://schemas.microsoft.com/office/powerpoint/2010/main" val="3120421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74C33-60C6-E38E-B190-AF730D0968D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71A9F872-FCEF-F128-0B02-32290D69BB9D}"/>
              </a:ext>
            </a:extLst>
          </p:cNvPr>
          <p:cNvPicPr>
            <a:picLocks noChangeAspect="1"/>
          </p:cNvPicPr>
          <p:nvPr/>
        </p:nvPicPr>
        <p:blipFill>
          <a:blip r:embed="rId2"/>
          <a:stretch>
            <a:fillRect/>
          </a:stretch>
        </p:blipFill>
        <p:spPr>
          <a:xfrm>
            <a:off x="-1" y="-16327"/>
            <a:ext cx="11581283" cy="6567939"/>
          </a:xfrm>
          <a:prstGeom prst="rect">
            <a:avLst/>
          </a:prstGeom>
        </p:spPr>
      </p:pic>
    </p:spTree>
    <p:extLst>
      <p:ext uri="{BB962C8B-B14F-4D97-AF65-F5344CB8AC3E}">
        <p14:creationId xmlns:p14="http://schemas.microsoft.com/office/powerpoint/2010/main" val="4209304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78A08-605B-9C7D-3B19-A1AF23D11D7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56BD076D-AE96-D734-DD83-C94DB205E517}"/>
              </a:ext>
            </a:extLst>
          </p:cNvPr>
          <p:cNvPicPr>
            <a:picLocks noChangeAspect="1"/>
          </p:cNvPicPr>
          <p:nvPr/>
        </p:nvPicPr>
        <p:blipFill>
          <a:blip r:embed="rId3"/>
          <a:stretch>
            <a:fillRect/>
          </a:stretch>
        </p:blipFill>
        <p:spPr>
          <a:xfrm>
            <a:off x="-20096" y="-11021"/>
            <a:ext cx="11612656" cy="6585732"/>
          </a:xfrm>
          <a:prstGeom prst="rect">
            <a:avLst/>
          </a:prstGeom>
        </p:spPr>
      </p:pic>
      <p:sp>
        <p:nvSpPr>
          <p:cNvPr id="4" name="CuadroTexto 3">
            <a:extLst>
              <a:ext uri="{FF2B5EF4-FFF2-40B4-BE49-F238E27FC236}">
                <a16:creationId xmlns:a16="http://schemas.microsoft.com/office/drawing/2014/main" id="{4964D326-E54D-5D20-80C7-22C81300E12C}"/>
              </a:ext>
            </a:extLst>
          </p:cNvPr>
          <p:cNvSpPr txBox="1"/>
          <p:nvPr/>
        </p:nvSpPr>
        <p:spPr>
          <a:xfrm>
            <a:off x="2328041" y="1292038"/>
            <a:ext cx="8245365" cy="3939540"/>
          </a:xfrm>
          <a:prstGeom prst="rect">
            <a:avLst/>
          </a:prstGeom>
          <a:noFill/>
        </p:spPr>
        <p:txBody>
          <a:bodyPr wrap="square">
            <a:spAutoFit/>
          </a:bodyPr>
          <a:lstStyle/>
          <a:p>
            <a:r>
              <a:rPr lang="es-MX" sz="2600" dirty="0">
                <a:solidFill>
                  <a:schemeClr val="bg1"/>
                </a:solidFill>
              </a:rPr>
              <a:t>Temario:</a:t>
            </a:r>
          </a:p>
          <a:p>
            <a:r>
              <a:rPr lang="es-MX" sz="2400" dirty="0">
                <a:solidFill>
                  <a:schemeClr val="bg1"/>
                </a:solidFill>
              </a:rPr>
              <a:t>•	</a:t>
            </a:r>
            <a:r>
              <a:rPr lang="es-MX" sz="2000" dirty="0">
                <a:solidFill>
                  <a:schemeClr val="bg1"/>
                </a:solidFill>
              </a:rPr>
              <a:t>Organización GL (según </a:t>
            </a:r>
            <a:r>
              <a:rPr lang="es-MX" sz="2000" dirty="0" err="1">
                <a:solidFill>
                  <a:schemeClr val="bg1"/>
                </a:solidFill>
              </a:rPr>
              <a:t>ChatGPT</a:t>
            </a:r>
            <a:r>
              <a:rPr lang="es-MX" sz="2000" dirty="0">
                <a:solidFill>
                  <a:schemeClr val="bg1"/>
                </a:solidFill>
              </a:rPr>
              <a:t> y reunión pasada)</a:t>
            </a:r>
            <a:endParaRPr lang="es-CL" sz="2000" dirty="0">
              <a:solidFill>
                <a:schemeClr val="bg1"/>
              </a:solidFill>
            </a:endParaRPr>
          </a:p>
          <a:p>
            <a:endParaRPr lang="es-MX" sz="2000" dirty="0">
              <a:solidFill>
                <a:schemeClr val="bg1"/>
              </a:solidFill>
            </a:endParaRPr>
          </a:p>
          <a:p>
            <a:pPr marL="342900" indent="-342900">
              <a:buFont typeface="Arial" panose="020B0604020202020204" pitchFamily="34" charset="0"/>
              <a:buChar char="•"/>
            </a:pPr>
            <a:r>
              <a:rPr lang="es-MX" sz="2000" dirty="0">
                <a:solidFill>
                  <a:schemeClr val="bg1"/>
                </a:solidFill>
              </a:rPr>
              <a:t>Plan de comunicaciones: </a:t>
            </a:r>
          </a:p>
          <a:p>
            <a:pPr marL="1257300" lvl="2" indent="-342900">
              <a:buFont typeface="Arial" panose="020B0604020202020204" pitchFamily="34" charset="0"/>
              <a:buChar char="•"/>
            </a:pPr>
            <a:r>
              <a:rPr lang="es-MX" sz="2000" dirty="0">
                <a:solidFill>
                  <a:schemeClr val="bg1"/>
                </a:solidFill>
              </a:rPr>
              <a:t>Estrategia de contenidos y canales de difusión</a:t>
            </a:r>
          </a:p>
          <a:p>
            <a:pPr marL="1257300" lvl="2" indent="-342900">
              <a:buFont typeface="Arial" panose="020B0604020202020204" pitchFamily="34" charset="0"/>
              <a:buChar char="•"/>
            </a:pPr>
            <a:r>
              <a:rPr lang="es-MX" sz="2000" dirty="0">
                <a:solidFill>
                  <a:srgbClr val="00B0F0"/>
                </a:solidFill>
              </a:rPr>
              <a:t>Avances difusión/posicionamiento</a:t>
            </a:r>
          </a:p>
          <a:p>
            <a:pPr marL="1257300" lvl="2" indent="-342900">
              <a:buFont typeface="Arial" panose="020B0604020202020204" pitchFamily="34" charset="0"/>
              <a:buChar char="•"/>
            </a:pPr>
            <a:r>
              <a:rPr lang="es-MX" sz="2000" dirty="0">
                <a:solidFill>
                  <a:schemeClr val="bg1"/>
                </a:solidFill>
              </a:rPr>
              <a:t>Diseño gráfico CCT y GL+CCT</a:t>
            </a:r>
          </a:p>
          <a:p>
            <a:pPr marL="1257300" lvl="2" indent="-342900">
              <a:buFont typeface="Arial" panose="020B0604020202020204" pitchFamily="34" charset="0"/>
              <a:buChar char="•"/>
            </a:pPr>
            <a:r>
              <a:rPr lang="es-MX" sz="2000" dirty="0">
                <a:solidFill>
                  <a:schemeClr val="bg1"/>
                </a:solidFill>
              </a:rPr>
              <a:t>Nuevos sitios web</a:t>
            </a:r>
          </a:p>
          <a:p>
            <a:pPr marL="1257300" lvl="2" indent="-342900">
              <a:buFont typeface="Arial" panose="020B0604020202020204" pitchFamily="34" charset="0"/>
              <a:buChar char="•"/>
            </a:pPr>
            <a:endParaRPr lang="es-MX" sz="2000" dirty="0">
              <a:solidFill>
                <a:schemeClr val="bg1"/>
              </a:solidFill>
            </a:endParaRPr>
          </a:p>
          <a:p>
            <a:r>
              <a:rPr lang="es-MX" sz="2000" dirty="0">
                <a:solidFill>
                  <a:schemeClr val="bg1"/>
                </a:solidFill>
              </a:rPr>
              <a:t>•	Prospectos comerciales</a:t>
            </a:r>
          </a:p>
          <a:p>
            <a:endParaRPr lang="es-MX" sz="2000" dirty="0">
              <a:solidFill>
                <a:schemeClr val="bg1"/>
              </a:solidFill>
            </a:endParaRPr>
          </a:p>
          <a:p>
            <a:r>
              <a:rPr lang="es-MX" sz="2000" dirty="0">
                <a:solidFill>
                  <a:schemeClr val="bg1"/>
                </a:solidFill>
              </a:rPr>
              <a:t>•	Cronograma de próximas actividades </a:t>
            </a:r>
          </a:p>
        </p:txBody>
      </p:sp>
    </p:spTree>
    <p:extLst>
      <p:ext uri="{BB962C8B-B14F-4D97-AF65-F5344CB8AC3E}">
        <p14:creationId xmlns:p14="http://schemas.microsoft.com/office/powerpoint/2010/main" val="1763040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0AD10-8EA0-125C-5A30-95441619FCA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0C990786-92E4-4F6B-72DB-F215896297DF}"/>
              </a:ext>
            </a:extLst>
          </p:cNvPr>
          <p:cNvPicPr>
            <a:picLocks noChangeAspect="1"/>
          </p:cNvPicPr>
          <p:nvPr/>
        </p:nvPicPr>
        <p:blipFill>
          <a:blip r:embed="rId2"/>
          <a:stretch>
            <a:fillRect/>
          </a:stretch>
        </p:blipFill>
        <p:spPr>
          <a:xfrm>
            <a:off x="-20320" y="-11245"/>
            <a:ext cx="11623040" cy="6591620"/>
          </a:xfrm>
          <a:prstGeom prst="rect">
            <a:avLst/>
          </a:prstGeom>
        </p:spPr>
      </p:pic>
      <p:pic>
        <p:nvPicPr>
          <p:cNvPr id="6" name="Imagen 5" descr="Gráfico&#10;&#10;El contenido generado por IA puede ser incorrecto.">
            <a:extLst>
              <a:ext uri="{FF2B5EF4-FFF2-40B4-BE49-F238E27FC236}">
                <a16:creationId xmlns:a16="http://schemas.microsoft.com/office/drawing/2014/main" id="{5D2ED9B9-B16B-4DA5-1A5D-9FB8017E0FEC}"/>
              </a:ext>
            </a:extLst>
          </p:cNvPr>
          <p:cNvPicPr>
            <a:picLocks noChangeAspect="1"/>
          </p:cNvPicPr>
          <p:nvPr/>
        </p:nvPicPr>
        <p:blipFill>
          <a:blip r:embed="rId3"/>
          <a:stretch>
            <a:fillRect/>
          </a:stretch>
        </p:blipFill>
        <p:spPr>
          <a:xfrm>
            <a:off x="666181" y="1105571"/>
            <a:ext cx="9326277" cy="4887007"/>
          </a:xfrm>
          <a:prstGeom prst="rect">
            <a:avLst/>
          </a:prstGeom>
        </p:spPr>
      </p:pic>
      <p:sp>
        <p:nvSpPr>
          <p:cNvPr id="4" name="CuadroTexto 3">
            <a:extLst>
              <a:ext uri="{FF2B5EF4-FFF2-40B4-BE49-F238E27FC236}">
                <a16:creationId xmlns:a16="http://schemas.microsoft.com/office/drawing/2014/main" id="{685A1255-FD94-075B-94AE-46D355ED6B9E}"/>
              </a:ext>
            </a:extLst>
          </p:cNvPr>
          <p:cNvSpPr txBox="1"/>
          <p:nvPr/>
        </p:nvSpPr>
        <p:spPr>
          <a:xfrm>
            <a:off x="5329319" y="1105571"/>
            <a:ext cx="5812970" cy="1862882"/>
          </a:xfrm>
          <a:prstGeom prst="rect">
            <a:avLst/>
          </a:prstGeom>
          <a:noFill/>
        </p:spPr>
        <p:txBody>
          <a:bodyPr wrap="square">
            <a:spAutoFit/>
          </a:bodyPr>
          <a:lstStyle/>
          <a:p>
            <a:pPr lvl="0">
              <a:lnSpc>
                <a:spcPct val="115000"/>
              </a:lnSpc>
              <a:spcAft>
                <a:spcPts val="800"/>
              </a:spcAft>
              <a:buSzPts val="1000"/>
              <a:tabLst>
                <a:tab pos="457200" algn="l"/>
              </a:tabLst>
            </a:pPr>
            <a:r>
              <a:rPr lang="es-CL" kern="0" dirty="0">
                <a:effectLst/>
                <a:latin typeface="Ebrima" panose="02000000000000000000" pitchFamily="2" charset="0"/>
                <a:ea typeface="Ebrima" panose="02000000000000000000" pitchFamily="2" charset="0"/>
                <a:cs typeface="Ebrima" panose="02000000000000000000" pitchFamily="2" charset="0"/>
              </a:rPr>
              <a:t>IA de Ulises Caballero</a:t>
            </a:r>
          </a:p>
          <a:p>
            <a:pPr marL="342900" lvl="0" indent="-342900">
              <a:lnSpc>
                <a:spcPct val="115000"/>
              </a:lnSpc>
              <a:spcAft>
                <a:spcPts val="800"/>
              </a:spcAft>
              <a:buSzPts val="1000"/>
              <a:buFont typeface="Symbol" panose="05050102010706020507" pitchFamily="18" charset="2"/>
              <a:buChar char=""/>
              <a:tabLst>
                <a:tab pos="457200" algn="l"/>
              </a:tabLst>
            </a:pPr>
            <a:r>
              <a:rPr lang="es-CL" kern="0" dirty="0">
                <a:effectLst/>
                <a:latin typeface="Ebrima" panose="02000000000000000000" pitchFamily="2" charset="0"/>
                <a:ea typeface="Ebrima" panose="02000000000000000000" pitchFamily="2" charset="0"/>
                <a:cs typeface="Ebrima" panose="02000000000000000000" pitchFamily="2" charset="0"/>
              </a:rPr>
              <a:t>Su LinkedIn personal es una mina de oro de </a:t>
            </a:r>
            <a:r>
              <a:rPr lang="es-CL" kern="0" dirty="0" err="1">
                <a:effectLst/>
                <a:latin typeface="Ebrima" panose="02000000000000000000" pitchFamily="2" charset="0"/>
                <a:ea typeface="Ebrima" panose="02000000000000000000" pitchFamily="2" charset="0"/>
                <a:cs typeface="Ebrima" panose="02000000000000000000" pitchFamily="2" charset="0"/>
              </a:rPr>
              <a:t>networking</a:t>
            </a:r>
            <a:r>
              <a:rPr lang="es-CL" kern="0" dirty="0">
                <a:effectLst/>
                <a:latin typeface="Ebrima" panose="02000000000000000000" pitchFamily="2" charset="0"/>
                <a:ea typeface="Ebrima" panose="02000000000000000000" pitchFamily="2" charset="0"/>
                <a:cs typeface="Ebrima" panose="02000000000000000000" pitchFamily="2" charset="0"/>
              </a:rPr>
              <a:t> de alto nivel sin explotar.”</a:t>
            </a:r>
            <a:endParaRPr lang="es-CL" kern="100" dirty="0">
              <a:effectLst/>
              <a:latin typeface="Ebrima" panose="02000000000000000000" pitchFamily="2" charset="0"/>
              <a:ea typeface="Ebrima" panose="02000000000000000000" pitchFamily="2" charset="0"/>
              <a:cs typeface="Ebrima" panose="02000000000000000000" pitchFamily="2"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CL" kern="0" dirty="0">
                <a:effectLst/>
                <a:latin typeface="Ebrima" panose="02000000000000000000" pitchFamily="2" charset="0"/>
                <a:ea typeface="Ebrima" panose="02000000000000000000" pitchFamily="2" charset="0"/>
                <a:cs typeface="Ebrima" panose="02000000000000000000" pitchFamily="2" charset="0"/>
              </a:rPr>
              <a:t>“Red de contactos… de alto nivel (</a:t>
            </a:r>
            <a:r>
              <a:rPr lang="es-CL" kern="0" dirty="0" err="1">
                <a:effectLst/>
                <a:latin typeface="Ebrima" panose="02000000000000000000" pitchFamily="2" charset="0"/>
                <a:ea typeface="Ebrima" panose="02000000000000000000" pitchFamily="2" charset="0"/>
                <a:cs typeface="Ebrima" panose="02000000000000000000" pitchFamily="2" charset="0"/>
              </a:rPr>
              <a:t>CEOs</a:t>
            </a:r>
            <a:r>
              <a:rPr lang="es-CL" kern="0" dirty="0">
                <a:effectLst/>
                <a:latin typeface="Ebrima" panose="02000000000000000000" pitchFamily="2" charset="0"/>
                <a:ea typeface="Ebrima" panose="02000000000000000000" pitchFamily="2" charset="0"/>
                <a:cs typeface="Ebrima" panose="02000000000000000000" pitchFamily="2" charset="0"/>
              </a:rPr>
              <a:t>, </a:t>
            </a:r>
            <a:r>
              <a:rPr lang="es-CL" kern="0" dirty="0" err="1">
                <a:effectLst/>
                <a:latin typeface="Ebrima" panose="02000000000000000000" pitchFamily="2" charset="0"/>
                <a:ea typeface="Ebrima" panose="02000000000000000000" pitchFamily="2" charset="0"/>
                <a:cs typeface="Ebrima" panose="02000000000000000000" pitchFamily="2" charset="0"/>
              </a:rPr>
              <a:t>ex-ministros</a:t>
            </a:r>
            <a:r>
              <a:rPr lang="es-CL" kern="0" dirty="0">
                <a:effectLst/>
                <a:latin typeface="Ebrima" panose="02000000000000000000" pitchFamily="2" charset="0"/>
                <a:ea typeface="Ebrima" panose="02000000000000000000" pitchFamily="2" charset="0"/>
                <a:cs typeface="Ebrima" panose="02000000000000000000" pitchFamily="2" charset="0"/>
              </a:rPr>
              <a:t>, rectores).”</a:t>
            </a:r>
            <a:endParaRPr lang="es-CL" kern="100" dirty="0">
              <a:effectLst/>
              <a:latin typeface="Ebrima" panose="02000000000000000000" pitchFamily="2" charset="0"/>
              <a:ea typeface="Ebrima" panose="02000000000000000000" pitchFamily="2" charset="0"/>
              <a:cs typeface="Ebrima" panose="02000000000000000000" pitchFamily="2" charset="0"/>
            </a:endParaRPr>
          </a:p>
        </p:txBody>
      </p:sp>
      <p:sp>
        <p:nvSpPr>
          <p:cNvPr id="5" name="CuadroTexto 4">
            <a:extLst>
              <a:ext uri="{FF2B5EF4-FFF2-40B4-BE49-F238E27FC236}">
                <a16:creationId xmlns:a16="http://schemas.microsoft.com/office/drawing/2014/main" id="{0791524A-2B18-5178-6E94-06EFA917FF8D}"/>
              </a:ext>
            </a:extLst>
          </p:cNvPr>
          <p:cNvSpPr txBox="1"/>
          <p:nvPr/>
        </p:nvSpPr>
        <p:spPr>
          <a:xfrm>
            <a:off x="2970520" y="220239"/>
            <a:ext cx="5641360" cy="523220"/>
          </a:xfrm>
          <a:prstGeom prst="rect">
            <a:avLst/>
          </a:prstGeom>
          <a:noFill/>
        </p:spPr>
        <p:txBody>
          <a:bodyPr wrap="square">
            <a:spAutoFit/>
          </a:bodyPr>
          <a:lstStyle/>
          <a:p>
            <a:r>
              <a:rPr lang="es-MX" sz="2800" dirty="0">
                <a:latin typeface="Ebrima" panose="02000000000000000000" pitchFamily="2" charset="0"/>
                <a:ea typeface="Ebrima" panose="02000000000000000000" pitchFamily="2" charset="0"/>
                <a:cs typeface="Ebrima" panose="02000000000000000000" pitchFamily="2" charset="0"/>
              </a:rPr>
              <a:t>Avances difusión/posicionamiento</a:t>
            </a:r>
            <a:endParaRPr lang="es-CL" sz="2800" dirty="0">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33421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5C763-6660-D7CB-208B-4A452D265247}"/>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562F522E-25F1-9B1B-E44E-2460F22B27B6}"/>
              </a:ext>
            </a:extLst>
          </p:cNvPr>
          <p:cNvPicPr>
            <a:picLocks noChangeAspect="1"/>
          </p:cNvPicPr>
          <p:nvPr/>
        </p:nvPicPr>
        <p:blipFill>
          <a:blip r:embed="rId2"/>
          <a:stretch>
            <a:fillRect/>
          </a:stretch>
        </p:blipFill>
        <p:spPr>
          <a:xfrm>
            <a:off x="-20320" y="-11245"/>
            <a:ext cx="11623040" cy="6591620"/>
          </a:xfrm>
          <a:prstGeom prst="rect">
            <a:avLst/>
          </a:prstGeom>
        </p:spPr>
      </p:pic>
      <p:sp>
        <p:nvSpPr>
          <p:cNvPr id="5" name="CuadroTexto 4">
            <a:extLst>
              <a:ext uri="{FF2B5EF4-FFF2-40B4-BE49-F238E27FC236}">
                <a16:creationId xmlns:a16="http://schemas.microsoft.com/office/drawing/2014/main" id="{95E4CC9B-DE79-3FE7-D8F7-9C0557E29BFD}"/>
              </a:ext>
            </a:extLst>
          </p:cNvPr>
          <p:cNvSpPr txBox="1"/>
          <p:nvPr/>
        </p:nvSpPr>
        <p:spPr>
          <a:xfrm>
            <a:off x="2970520" y="220239"/>
            <a:ext cx="5641360" cy="523220"/>
          </a:xfrm>
          <a:prstGeom prst="rect">
            <a:avLst/>
          </a:prstGeom>
          <a:noFill/>
        </p:spPr>
        <p:txBody>
          <a:bodyPr wrap="square">
            <a:spAutoFit/>
          </a:bodyPr>
          <a:lstStyle/>
          <a:p>
            <a:r>
              <a:rPr lang="es-MX" sz="2800" dirty="0">
                <a:latin typeface="Ebrima" panose="02000000000000000000" pitchFamily="2" charset="0"/>
                <a:ea typeface="Ebrima" panose="02000000000000000000" pitchFamily="2" charset="0"/>
                <a:cs typeface="Ebrima" panose="02000000000000000000" pitchFamily="2" charset="0"/>
              </a:rPr>
              <a:t>Avances difusión/posicionamiento</a:t>
            </a:r>
            <a:endParaRPr lang="es-CL" sz="2800" dirty="0">
              <a:latin typeface="Ebrima" panose="02000000000000000000" pitchFamily="2" charset="0"/>
              <a:ea typeface="Ebrima" panose="02000000000000000000" pitchFamily="2" charset="0"/>
              <a:cs typeface="Ebrima" panose="02000000000000000000" pitchFamily="2" charset="0"/>
            </a:endParaRPr>
          </a:p>
        </p:txBody>
      </p:sp>
      <p:pic>
        <p:nvPicPr>
          <p:cNvPr id="7" name="Imagen 6" descr="Interfaz de usuario gráfica, Tabla&#10;&#10;El contenido generado por IA puede ser incorrecto.">
            <a:extLst>
              <a:ext uri="{FF2B5EF4-FFF2-40B4-BE49-F238E27FC236}">
                <a16:creationId xmlns:a16="http://schemas.microsoft.com/office/drawing/2014/main" id="{B9FDA39E-CC0F-3330-9454-68875274293E}"/>
              </a:ext>
            </a:extLst>
          </p:cNvPr>
          <p:cNvPicPr>
            <a:picLocks noChangeAspect="1"/>
          </p:cNvPicPr>
          <p:nvPr/>
        </p:nvPicPr>
        <p:blipFill>
          <a:blip r:embed="rId3"/>
          <a:stretch>
            <a:fillRect/>
          </a:stretch>
        </p:blipFill>
        <p:spPr>
          <a:xfrm>
            <a:off x="1575466" y="1004532"/>
            <a:ext cx="7241962" cy="5419042"/>
          </a:xfrm>
          <a:prstGeom prst="rect">
            <a:avLst/>
          </a:prstGeom>
        </p:spPr>
      </p:pic>
    </p:spTree>
    <p:extLst>
      <p:ext uri="{BB962C8B-B14F-4D97-AF65-F5344CB8AC3E}">
        <p14:creationId xmlns:p14="http://schemas.microsoft.com/office/powerpoint/2010/main" val="4069961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9039-3893-080F-9D64-9FA1E4C74068}"/>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54FC7FF-F3AD-564C-BF26-050B1BF4FC94}"/>
              </a:ext>
            </a:extLst>
          </p:cNvPr>
          <p:cNvPicPr>
            <a:picLocks noChangeAspect="1"/>
          </p:cNvPicPr>
          <p:nvPr/>
        </p:nvPicPr>
        <p:blipFill>
          <a:blip r:embed="rId2"/>
          <a:stretch>
            <a:fillRect/>
          </a:stretch>
        </p:blipFill>
        <p:spPr>
          <a:xfrm>
            <a:off x="-20320" y="-11245"/>
            <a:ext cx="11623040" cy="6591620"/>
          </a:xfrm>
          <a:prstGeom prst="rect">
            <a:avLst/>
          </a:prstGeom>
        </p:spPr>
      </p:pic>
      <p:sp>
        <p:nvSpPr>
          <p:cNvPr id="5" name="CuadroTexto 4">
            <a:extLst>
              <a:ext uri="{FF2B5EF4-FFF2-40B4-BE49-F238E27FC236}">
                <a16:creationId xmlns:a16="http://schemas.microsoft.com/office/drawing/2014/main" id="{C7F44902-640E-DC36-E5FB-AA659746ABB2}"/>
              </a:ext>
            </a:extLst>
          </p:cNvPr>
          <p:cNvSpPr txBox="1"/>
          <p:nvPr/>
        </p:nvSpPr>
        <p:spPr>
          <a:xfrm>
            <a:off x="2970520" y="220239"/>
            <a:ext cx="5641360" cy="523220"/>
          </a:xfrm>
          <a:prstGeom prst="rect">
            <a:avLst/>
          </a:prstGeom>
          <a:noFill/>
        </p:spPr>
        <p:txBody>
          <a:bodyPr wrap="square">
            <a:spAutoFit/>
          </a:bodyPr>
          <a:lstStyle/>
          <a:p>
            <a:r>
              <a:rPr lang="es-MX" sz="2800" dirty="0">
                <a:latin typeface="Ebrima" panose="02000000000000000000" pitchFamily="2" charset="0"/>
                <a:ea typeface="Ebrima" panose="02000000000000000000" pitchFamily="2" charset="0"/>
                <a:cs typeface="Ebrima" panose="02000000000000000000" pitchFamily="2" charset="0"/>
              </a:rPr>
              <a:t>Avances difusión/posicionamiento</a:t>
            </a:r>
            <a:endParaRPr lang="es-CL" sz="2800" dirty="0">
              <a:latin typeface="Ebrima" panose="02000000000000000000" pitchFamily="2" charset="0"/>
              <a:ea typeface="Ebrima" panose="02000000000000000000" pitchFamily="2" charset="0"/>
              <a:cs typeface="Ebrima" panose="02000000000000000000" pitchFamily="2" charset="0"/>
            </a:endParaRPr>
          </a:p>
        </p:txBody>
      </p:sp>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2D4040DA-7E6C-2C69-508E-D2659B79B70B}"/>
              </a:ext>
            </a:extLst>
          </p:cNvPr>
          <p:cNvPicPr>
            <a:picLocks noChangeAspect="1"/>
          </p:cNvPicPr>
          <p:nvPr/>
        </p:nvPicPr>
        <p:blipFill>
          <a:blip r:embed="rId3"/>
          <a:stretch>
            <a:fillRect/>
          </a:stretch>
        </p:blipFill>
        <p:spPr>
          <a:xfrm>
            <a:off x="1565940" y="1068717"/>
            <a:ext cx="7284146" cy="5421533"/>
          </a:xfrm>
          <a:prstGeom prst="rect">
            <a:avLst/>
          </a:prstGeom>
        </p:spPr>
      </p:pic>
    </p:spTree>
    <p:extLst>
      <p:ext uri="{BB962C8B-B14F-4D97-AF65-F5344CB8AC3E}">
        <p14:creationId xmlns:p14="http://schemas.microsoft.com/office/powerpoint/2010/main" val="2747281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43197-96C7-0531-4142-2F530B031B0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6F13969-61DC-D0A9-CE78-97AAF10516CE}"/>
              </a:ext>
            </a:extLst>
          </p:cNvPr>
          <p:cNvPicPr>
            <a:picLocks noChangeAspect="1"/>
          </p:cNvPicPr>
          <p:nvPr/>
        </p:nvPicPr>
        <p:blipFill>
          <a:blip r:embed="rId2"/>
          <a:stretch>
            <a:fillRect/>
          </a:stretch>
        </p:blipFill>
        <p:spPr>
          <a:xfrm>
            <a:off x="-20320" y="-11245"/>
            <a:ext cx="11623040" cy="6591620"/>
          </a:xfrm>
          <a:prstGeom prst="rect">
            <a:avLst/>
          </a:prstGeom>
        </p:spPr>
      </p:pic>
      <p:sp>
        <p:nvSpPr>
          <p:cNvPr id="5" name="CuadroTexto 4">
            <a:extLst>
              <a:ext uri="{FF2B5EF4-FFF2-40B4-BE49-F238E27FC236}">
                <a16:creationId xmlns:a16="http://schemas.microsoft.com/office/drawing/2014/main" id="{B963B1F5-56CF-548A-B179-20DB5D6D642A}"/>
              </a:ext>
            </a:extLst>
          </p:cNvPr>
          <p:cNvSpPr txBox="1"/>
          <p:nvPr/>
        </p:nvSpPr>
        <p:spPr>
          <a:xfrm>
            <a:off x="2970520" y="220239"/>
            <a:ext cx="5641360" cy="523220"/>
          </a:xfrm>
          <a:prstGeom prst="rect">
            <a:avLst/>
          </a:prstGeom>
          <a:noFill/>
        </p:spPr>
        <p:txBody>
          <a:bodyPr wrap="square">
            <a:spAutoFit/>
          </a:bodyPr>
          <a:lstStyle/>
          <a:p>
            <a:r>
              <a:rPr lang="es-MX" sz="2800" dirty="0">
                <a:latin typeface="Ebrima" panose="02000000000000000000" pitchFamily="2" charset="0"/>
                <a:ea typeface="Ebrima" panose="02000000000000000000" pitchFamily="2" charset="0"/>
                <a:cs typeface="Ebrima" panose="02000000000000000000" pitchFamily="2" charset="0"/>
              </a:rPr>
              <a:t>Avances difusión/posicionamiento</a:t>
            </a:r>
            <a:endParaRPr lang="es-CL" sz="2800" dirty="0">
              <a:latin typeface="Ebrima" panose="02000000000000000000" pitchFamily="2" charset="0"/>
              <a:ea typeface="Ebrima" panose="02000000000000000000" pitchFamily="2" charset="0"/>
              <a:cs typeface="Ebrima" panose="02000000000000000000" pitchFamily="2" charset="0"/>
            </a:endParaRPr>
          </a:p>
        </p:txBody>
      </p:sp>
      <p:pic>
        <p:nvPicPr>
          <p:cNvPr id="4" name="Imagen 3" descr="Interfaz de usuario gráfica, Texto, Aplicación&#10;&#10;El contenido generado por IA puede ser incorrecto.">
            <a:extLst>
              <a:ext uri="{FF2B5EF4-FFF2-40B4-BE49-F238E27FC236}">
                <a16:creationId xmlns:a16="http://schemas.microsoft.com/office/drawing/2014/main" id="{A99CA258-F196-B32B-0972-B44DD9AA46C0}"/>
              </a:ext>
            </a:extLst>
          </p:cNvPr>
          <p:cNvPicPr>
            <a:picLocks noChangeAspect="1"/>
          </p:cNvPicPr>
          <p:nvPr/>
        </p:nvPicPr>
        <p:blipFill>
          <a:blip r:embed="rId3"/>
          <a:stretch>
            <a:fillRect/>
          </a:stretch>
        </p:blipFill>
        <p:spPr>
          <a:xfrm>
            <a:off x="1641817" y="1007609"/>
            <a:ext cx="6970063" cy="5544004"/>
          </a:xfrm>
          <a:prstGeom prst="rect">
            <a:avLst/>
          </a:prstGeom>
        </p:spPr>
      </p:pic>
    </p:spTree>
    <p:extLst>
      <p:ext uri="{BB962C8B-B14F-4D97-AF65-F5344CB8AC3E}">
        <p14:creationId xmlns:p14="http://schemas.microsoft.com/office/powerpoint/2010/main" val="2572336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3A5F-6DEA-EBD7-C37E-94D5A81981C0}"/>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FAF0EE4A-E481-B54B-6C62-9A2C17670D93}"/>
              </a:ext>
            </a:extLst>
          </p:cNvPr>
          <p:cNvPicPr>
            <a:picLocks noChangeAspect="1"/>
          </p:cNvPicPr>
          <p:nvPr/>
        </p:nvPicPr>
        <p:blipFill>
          <a:blip r:embed="rId2"/>
          <a:stretch>
            <a:fillRect/>
          </a:stretch>
        </p:blipFill>
        <p:spPr>
          <a:xfrm>
            <a:off x="-20320" y="-11245"/>
            <a:ext cx="11623040" cy="6591620"/>
          </a:xfrm>
          <a:prstGeom prst="rect">
            <a:avLst/>
          </a:prstGeom>
        </p:spPr>
      </p:pic>
      <p:sp>
        <p:nvSpPr>
          <p:cNvPr id="5" name="CuadroTexto 4">
            <a:extLst>
              <a:ext uri="{FF2B5EF4-FFF2-40B4-BE49-F238E27FC236}">
                <a16:creationId xmlns:a16="http://schemas.microsoft.com/office/drawing/2014/main" id="{0B0F9A3D-9AF6-5267-FAE9-5AE59E806BD6}"/>
              </a:ext>
            </a:extLst>
          </p:cNvPr>
          <p:cNvSpPr txBox="1"/>
          <p:nvPr/>
        </p:nvSpPr>
        <p:spPr>
          <a:xfrm>
            <a:off x="2970520" y="220239"/>
            <a:ext cx="5641360" cy="523220"/>
          </a:xfrm>
          <a:prstGeom prst="rect">
            <a:avLst/>
          </a:prstGeom>
          <a:noFill/>
        </p:spPr>
        <p:txBody>
          <a:bodyPr wrap="square">
            <a:spAutoFit/>
          </a:bodyPr>
          <a:lstStyle/>
          <a:p>
            <a:r>
              <a:rPr lang="es-MX" sz="2800" dirty="0">
                <a:latin typeface="Ebrima" panose="02000000000000000000" pitchFamily="2" charset="0"/>
                <a:ea typeface="Ebrima" panose="02000000000000000000" pitchFamily="2" charset="0"/>
                <a:cs typeface="Ebrima" panose="02000000000000000000" pitchFamily="2" charset="0"/>
              </a:rPr>
              <a:t>Avances difusión/posicionamiento</a:t>
            </a:r>
            <a:endParaRPr lang="es-CL" sz="2800" dirty="0">
              <a:latin typeface="Ebrima" panose="02000000000000000000" pitchFamily="2" charset="0"/>
              <a:ea typeface="Ebrima" panose="02000000000000000000" pitchFamily="2" charset="0"/>
              <a:cs typeface="Ebrima" panose="02000000000000000000" pitchFamily="2" charset="0"/>
            </a:endParaRPr>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5CD838F6-ED09-F183-2B1C-127376D75619}"/>
              </a:ext>
            </a:extLst>
          </p:cNvPr>
          <p:cNvPicPr>
            <a:picLocks noChangeAspect="1"/>
          </p:cNvPicPr>
          <p:nvPr/>
        </p:nvPicPr>
        <p:blipFill>
          <a:blip r:embed="rId3"/>
          <a:stretch>
            <a:fillRect/>
          </a:stretch>
        </p:blipFill>
        <p:spPr>
          <a:xfrm>
            <a:off x="1206712" y="1141554"/>
            <a:ext cx="7534518" cy="5410059"/>
          </a:xfrm>
          <a:prstGeom prst="rect">
            <a:avLst/>
          </a:prstGeom>
        </p:spPr>
      </p:pic>
    </p:spTree>
    <p:extLst>
      <p:ext uri="{BB962C8B-B14F-4D97-AF65-F5344CB8AC3E}">
        <p14:creationId xmlns:p14="http://schemas.microsoft.com/office/powerpoint/2010/main" val="1782760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D366A-8DC3-A823-04E3-984E096EC18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0B347FAB-B515-4C49-FB55-21A35EF8E5BF}"/>
              </a:ext>
            </a:extLst>
          </p:cNvPr>
          <p:cNvPicPr>
            <a:picLocks noChangeAspect="1"/>
          </p:cNvPicPr>
          <p:nvPr/>
        </p:nvPicPr>
        <p:blipFill>
          <a:blip r:embed="rId2"/>
          <a:stretch>
            <a:fillRect/>
          </a:stretch>
        </p:blipFill>
        <p:spPr>
          <a:xfrm>
            <a:off x="-20320" y="-11245"/>
            <a:ext cx="11623040" cy="6591620"/>
          </a:xfrm>
          <a:prstGeom prst="rect">
            <a:avLst/>
          </a:prstGeom>
        </p:spPr>
      </p:pic>
      <p:sp>
        <p:nvSpPr>
          <p:cNvPr id="5" name="CuadroTexto 4">
            <a:extLst>
              <a:ext uri="{FF2B5EF4-FFF2-40B4-BE49-F238E27FC236}">
                <a16:creationId xmlns:a16="http://schemas.microsoft.com/office/drawing/2014/main" id="{B33DA2FA-7EE2-37EE-5BF2-A05C523B068D}"/>
              </a:ext>
            </a:extLst>
          </p:cNvPr>
          <p:cNvSpPr txBox="1"/>
          <p:nvPr/>
        </p:nvSpPr>
        <p:spPr>
          <a:xfrm>
            <a:off x="2970520" y="220239"/>
            <a:ext cx="5641360" cy="523220"/>
          </a:xfrm>
          <a:prstGeom prst="rect">
            <a:avLst/>
          </a:prstGeom>
          <a:noFill/>
        </p:spPr>
        <p:txBody>
          <a:bodyPr wrap="square">
            <a:spAutoFit/>
          </a:bodyPr>
          <a:lstStyle/>
          <a:p>
            <a:r>
              <a:rPr lang="es-MX" sz="2800" dirty="0">
                <a:latin typeface="Ebrima" panose="02000000000000000000" pitchFamily="2" charset="0"/>
                <a:ea typeface="Ebrima" panose="02000000000000000000" pitchFamily="2" charset="0"/>
                <a:cs typeface="Ebrima" panose="02000000000000000000" pitchFamily="2" charset="0"/>
              </a:rPr>
              <a:t>Avances difusión/posicionamiento</a:t>
            </a:r>
            <a:endParaRPr lang="es-CL" sz="2800" dirty="0">
              <a:latin typeface="Ebrima" panose="02000000000000000000" pitchFamily="2" charset="0"/>
              <a:ea typeface="Ebrima" panose="02000000000000000000" pitchFamily="2" charset="0"/>
              <a:cs typeface="Ebrima" panose="02000000000000000000" pitchFamily="2" charset="0"/>
            </a:endParaRPr>
          </a:p>
        </p:txBody>
      </p:sp>
      <p:pic>
        <p:nvPicPr>
          <p:cNvPr id="6" name="Imagen 5" descr="Interfaz de usuario gráfica, Texto, Aplicación&#10;&#10;El contenido generado por IA puede ser incorrecto.">
            <a:extLst>
              <a:ext uri="{FF2B5EF4-FFF2-40B4-BE49-F238E27FC236}">
                <a16:creationId xmlns:a16="http://schemas.microsoft.com/office/drawing/2014/main" id="{3C958F41-94F2-A56E-75CF-EEB5626AFF0B}"/>
              </a:ext>
            </a:extLst>
          </p:cNvPr>
          <p:cNvPicPr>
            <a:picLocks noChangeAspect="1"/>
          </p:cNvPicPr>
          <p:nvPr/>
        </p:nvPicPr>
        <p:blipFill>
          <a:blip r:embed="rId3"/>
          <a:stretch>
            <a:fillRect/>
          </a:stretch>
        </p:blipFill>
        <p:spPr>
          <a:xfrm>
            <a:off x="1107361" y="974943"/>
            <a:ext cx="7884240" cy="5525930"/>
          </a:xfrm>
          <a:prstGeom prst="rect">
            <a:avLst/>
          </a:prstGeom>
        </p:spPr>
      </p:pic>
    </p:spTree>
    <p:extLst>
      <p:ext uri="{BB962C8B-B14F-4D97-AF65-F5344CB8AC3E}">
        <p14:creationId xmlns:p14="http://schemas.microsoft.com/office/powerpoint/2010/main" val="3123438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5D694-AD97-ECB0-C246-F21034E329D4}"/>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DB59251-AC8D-B73C-A365-E56BB0D72EF8}"/>
              </a:ext>
            </a:extLst>
          </p:cNvPr>
          <p:cNvPicPr>
            <a:picLocks noChangeAspect="1"/>
          </p:cNvPicPr>
          <p:nvPr/>
        </p:nvPicPr>
        <p:blipFill>
          <a:blip r:embed="rId2"/>
          <a:stretch>
            <a:fillRect/>
          </a:stretch>
        </p:blipFill>
        <p:spPr>
          <a:xfrm>
            <a:off x="-20320" y="-11245"/>
            <a:ext cx="11623040" cy="6591620"/>
          </a:xfrm>
          <a:prstGeom prst="rect">
            <a:avLst/>
          </a:prstGeom>
        </p:spPr>
      </p:pic>
      <p:sp>
        <p:nvSpPr>
          <p:cNvPr id="5" name="CuadroTexto 4">
            <a:extLst>
              <a:ext uri="{FF2B5EF4-FFF2-40B4-BE49-F238E27FC236}">
                <a16:creationId xmlns:a16="http://schemas.microsoft.com/office/drawing/2014/main" id="{CD483F4F-2B1E-3620-476C-93A81DCC0036}"/>
              </a:ext>
            </a:extLst>
          </p:cNvPr>
          <p:cNvSpPr txBox="1"/>
          <p:nvPr/>
        </p:nvSpPr>
        <p:spPr>
          <a:xfrm>
            <a:off x="2970520" y="220239"/>
            <a:ext cx="5641360" cy="523220"/>
          </a:xfrm>
          <a:prstGeom prst="rect">
            <a:avLst/>
          </a:prstGeom>
          <a:noFill/>
        </p:spPr>
        <p:txBody>
          <a:bodyPr wrap="square">
            <a:spAutoFit/>
          </a:bodyPr>
          <a:lstStyle/>
          <a:p>
            <a:r>
              <a:rPr lang="es-MX" sz="2800" dirty="0">
                <a:latin typeface="Ebrima" panose="02000000000000000000" pitchFamily="2" charset="0"/>
                <a:ea typeface="Ebrima" panose="02000000000000000000" pitchFamily="2" charset="0"/>
                <a:cs typeface="Ebrima" panose="02000000000000000000" pitchFamily="2" charset="0"/>
              </a:rPr>
              <a:t>Avances difusión/posicionamiento</a:t>
            </a:r>
            <a:endParaRPr lang="es-CL" sz="2800" dirty="0">
              <a:latin typeface="Ebrima" panose="02000000000000000000" pitchFamily="2" charset="0"/>
              <a:ea typeface="Ebrima" panose="02000000000000000000" pitchFamily="2" charset="0"/>
              <a:cs typeface="Ebrima" panose="02000000000000000000" pitchFamily="2" charset="0"/>
            </a:endParaRPr>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D1775510-D624-15F6-E5DD-383916B18E89}"/>
              </a:ext>
            </a:extLst>
          </p:cNvPr>
          <p:cNvPicPr>
            <a:picLocks noChangeAspect="1"/>
          </p:cNvPicPr>
          <p:nvPr/>
        </p:nvPicPr>
        <p:blipFill>
          <a:blip r:embed="rId3"/>
          <a:stretch>
            <a:fillRect/>
          </a:stretch>
        </p:blipFill>
        <p:spPr>
          <a:xfrm>
            <a:off x="1311448" y="1016915"/>
            <a:ext cx="7593066" cy="5454975"/>
          </a:xfrm>
          <a:prstGeom prst="rect">
            <a:avLst/>
          </a:prstGeom>
        </p:spPr>
      </p:pic>
    </p:spTree>
    <p:extLst>
      <p:ext uri="{BB962C8B-B14F-4D97-AF65-F5344CB8AC3E}">
        <p14:creationId xmlns:p14="http://schemas.microsoft.com/office/powerpoint/2010/main" val="3775508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6F5AB-9A5A-0746-BBF8-1F1CC8E2624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E475D969-CE68-21FD-1059-788BA528929D}"/>
              </a:ext>
            </a:extLst>
          </p:cNvPr>
          <p:cNvPicPr>
            <a:picLocks noChangeAspect="1"/>
          </p:cNvPicPr>
          <p:nvPr/>
        </p:nvPicPr>
        <p:blipFill>
          <a:blip r:embed="rId2"/>
          <a:stretch>
            <a:fillRect/>
          </a:stretch>
        </p:blipFill>
        <p:spPr>
          <a:xfrm>
            <a:off x="-20320" y="-11245"/>
            <a:ext cx="11623040" cy="6591620"/>
          </a:xfrm>
          <a:prstGeom prst="rect">
            <a:avLst/>
          </a:prstGeom>
        </p:spPr>
      </p:pic>
      <p:sp>
        <p:nvSpPr>
          <p:cNvPr id="5" name="CuadroTexto 4">
            <a:extLst>
              <a:ext uri="{FF2B5EF4-FFF2-40B4-BE49-F238E27FC236}">
                <a16:creationId xmlns:a16="http://schemas.microsoft.com/office/drawing/2014/main" id="{E4FE55CA-3E2F-7638-4F15-DD5FE4F07365}"/>
              </a:ext>
            </a:extLst>
          </p:cNvPr>
          <p:cNvSpPr txBox="1"/>
          <p:nvPr/>
        </p:nvSpPr>
        <p:spPr>
          <a:xfrm>
            <a:off x="2970520" y="220239"/>
            <a:ext cx="5641360" cy="523220"/>
          </a:xfrm>
          <a:prstGeom prst="rect">
            <a:avLst/>
          </a:prstGeom>
          <a:noFill/>
        </p:spPr>
        <p:txBody>
          <a:bodyPr wrap="square">
            <a:spAutoFit/>
          </a:bodyPr>
          <a:lstStyle/>
          <a:p>
            <a:r>
              <a:rPr lang="es-MX" sz="2800" dirty="0">
                <a:latin typeface="Ebrima" panose="02000000000000000000" pitchFamily="2" charset="0"/>
                <a:ea typeface="Ebrima" panose="02000000000000000000" pitchFamily="2" charset="0"/>
                <a:cs typeface="Ebrima" panose="02000000000000000000" pitchFamily="2" charset="0"/>
              </a:rPr>
              <a:t>Avances difusión/posicionamiento</a:t>
            </a:r>
            <a:endParaRPr lang="es-CL" sz="2800" dirty="0">
              <a:latin typeface="Ebrima" panose="02000000000000000000" pitchFamily="2" charset="0"/>
              <a:ea typeface="Ebrima" panose="02000000000000000000" pitchFamily="2" charset="0"/>
              <a:cs typeface="Ebrima" panose="02000000000000000000" pitchFamily="2" charset="0"/>
            </a:endParaRPr>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8CE4E20E-628E-3E64-15CC-55E1F0B38D6D}"/>
              </a:ext>
            </a:extLst>
          </p:cNvPr>
          <p:cNvPicPr>
            <a:picLocks noChangeAspect="1"/>
          </p:cNvPicPr>
          <p:nvPr/>
        </p:nvPicPr>
        <p:blipFill>
          <a:blip r:embed="rId3"/>
          <a:stretch>
            <a:fillRect/>
          </a:stretch>
        </p:blipFill>
        <p:spPr>
          <a:xfrm>
            <a:off x="1635343" y="1341961"/>
            <a:ext cx="8249801" cy="3867690"/>
          </a:xfrm>
          <a:prstGeom prst="rect">
            <a:avLst/>
          </a:prstGeom>
        </p:spPr>
      </p:pic>
    </p:spTree>
    <p:extLst>
      <p:ext uri="{BB962C8B-B14F-4D97-AF65-F5344CB8AC3E}">
        <p14:creationId xmlns:p14="http://schemas.microsoft.com/office/powerpoint/2010/main" val="1430642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13412-5890-ABFA-C0BF-28B67436015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3D532543-9951-B06C-B51E-08D8F42B9B10}"/>
              </a:ext>
            </a:extLst>
          </p:cNvPr>
          <p:cNvPicPr>
            <a:picLocks noChangeAspect="1"/>
          </p:cNvPicPr>
          <p:nvPr/>
        </p:nvPicPr>
        <p:blipFill>
          <a:blip r:embed="rId2"/>
          <a:stretch>
            <a:fillRect/>
          </a:stretch>
        </p:blipFill>
        <p:spPr>
          <a:xfrm>
            <a:off x="-16935" y="-7859"/>
            <a:ext cx="11566353" cy="6559472"/>
          </a:xfrm>
          <a:prstGeom prst="rect">
            <a:avLst/>
          </a:prstGeom>
        </p:spPr>
      </p:pic>
      <p:sp>
        <p:nvSpPr>
          <p:cNvPr id="5" name="CuadroTexto 4">
            <a:extLst>
              <a:ext uri="{FF2B5EF4-FFF2-40B4-BE49-F238E27FC236}">
                <a16:creationId xmlns:a16="http://schemas.microsoft.com/office/drawing/2014/main" id="{EEA51B41-CF90-AC51-01C9-2A3D05A550A4}"/>
              </a:ext>
            </a:extLst>
          </p:cNvPr>
          <p:cNvSpPr txBox="1"/>
          <p:nvPr/>
        </p:nvSpPr>
        <p:spPr>
          <a:xfrm>
            <a:off x="2970520" y="220239"/>
            <a:ext cx="5641360" cy="523220"/>
          </a:xfrm>
          <a:prstGeom prst="rect">
            <a:avLst/>
          </a:prstGeom>
          <a:noFill/>
        </p:spPr>
        <p:txBody>
          <a:bodyPr wrap="square">
            <a:spAutoFit/>
          </a:bodyPr>
          <a:lstStyle/>
          <a:p>
            <a:r>
              <a:rPr lang="es-MX" sz="2800" dirty="0">
                <a:latin typeface="Ebrima" panose="02000000000000000000" pitchFamily="2" charset="0"/>
                <a:ea typeface="Ebrima" panose="02000000000000000000" pitchFamily="2" charset="0"/>
                <a:cs typeface="Ebrima" panose="02000000000000000000" pitchFamily="2" charset="0"/>
              </a:rPr>
              <a:t>Avances difusión/posicionamiento</a:t>
            </a:r>
            <a:endParaRPr lang="es-CL" sz="2800" dirty="0">
              <a:latin typeface="Ebrima" panose="02000000000000000000" pitchFamily="2" charset="0"/>
              <a:ea typeface="Ebrima" panose="02000000000000000000" pitchFamily="2" charset="0"/>
              <a:cs typeface="Ebrima" panose="02000000000000000000" pitchFamily="2" charset="0"/>
            </a:endParaRPr>
          </a:p>
        </p:txBody>
      </p:sp>
      <p:pic>
        <p:nvPicPr>
          <p:cNvPr id="7" name="Imagen 6" descr="Interfaz de usuario gráfica, Texto&#10;&#10;El contenido generado por IA puede ser incorrecto.">
            <a:extLst>
              <a:ext uri="{FF2B5EF4-FFF2-40B4-BE49-F238E27FC236}">
                <a16:creationId xmlns:a16="http://schemas.microsoft.com/office/drawing/2014/main" id="{F4E4D319-F8B1-1640-B295-71AFAD85E94C}"/>
              </a:ext>
            </a:extLst>
          </p:cNvPr>
          <p:cNvPicPr>
            <a:picLocks noChangeAspect="1"/>
          </p:cNvPicPr>
          <p:nvPr/>
        </p:nvPicPr>
        <p:blipFill>
          <a:blip r:embed="rId3"/>
          <a:stretch>
            <a:fillRect/>
          </a:stretch>
        </p:blipFill>
        <p:spPr>
          <a:xfrm>
            <a:off x="246823" y="974943"/>
            <a:ext cx="4804147" cy="5539981"/>
          </a:xfrm>
          <a:prstGeom prst="rect">
            <a:avLst/>
          </a:prstGeom>
        </p:spPr>
      </p:pic>
      <p:pic>
        <p:nvPicPr>
          <p:cNvPr id="6" name="Imagen 5" descr="Interfaz de usuario gráfica, Texto, Aplicación, Correo electrónico&#10;&#10;El contenido generado por IA puede ser incorrecto.">
            <a:extLst>
              <a:ext uri="{FF2B5EF4-FFF2-40B4-BE49-F238E27FC236}">
                <a16:creationId xmlns:a16="http://schemas.microsoft.com/office/drawing/2014/main" id="{DE383D02-54DD-0D1A-06AF-8B7931183428}"/>
              </a:ext>
            </a:extLst>
          </p:cNvPr>
          <p:cNvPicPr>
            <a:picLocks noChangeAspect="1"/>
          </p:cNvPicPr>
          <p:nvPr/>
        </p:nvPicPr>
        <p:blipFill>
          <a:blip r:embed="rId4"/>
          <a:stretch>
            <a:fillRect/>
          </a:stretch>
        </p:blipFill>
        <p:spPr>
          <a:xfrm>
            <a:off x="5408728" y="2572924"/>
            <a:ext cx="4018301" cy="3878903"/>
          </a:xfrm>
          <a:prstGeom prst="rect">
            <a:avLst/>
          </a:prstGeom>
        </p:spPr>
      </p:pic>
      <p:pic>
        <p:nvPicPr>
          <p:cNvPr id="9" name="Imagen 8" descr="Interfaz de usuario gráfica, Texto, Aplicación&#10;&#10;El contenido generado por IA puede ser incorrecto.">
            <a:extLst>
              <a:ext uri="{FF2B5EF4-FFF2-40B4-BE49-F238E27FC236}">
                <a16:creationId xmlns:a16="http://schemas.microsoft.com/office/drawing/2014/main" id="{029BD60F-5A09-A771-0DC7-011EEBF41344}"/>
              </a:ext>
            </a:extLst>
          </p:cNvPr>
          <p:cNvPicPr>
            <a:picLocks noChangeAspect="1"/>
          </p:cNvPicPr>
          <p:nvPr/>
        </p:nvPicPr>
        <p:blipFill>
          <a:blip r:embed="rId5"/>
          <a:stretch>
            <a:fillRect/>
          </a:stretch>
        </p:blipFill>
        <p:spPr>
          <a:xfrm>
            <a:off x="5391968" y="974942"/>
            <a:ext cx="5269942" cy="1822687"/>
          </a:xfrm>
          <a:prstGeom prst="rect">
            <a:avLst/>
          </a:prstGeom>
        </p:spPr>
      </p:pic>
    </p:spTree>
    <p:extLst>
      <p:ext uri="{BB962C8B-B14F-4D97-AF65-F5344CB8AC3E}">
        <p14:creationId xmlns:p14="http://schemas.microsoft.com/office/powerpoint/2010/main" val="2067287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21DA4-4FE0-1922-FEDA-8CCBD85EFAF1}"/>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C723BFE-916D-C7FC-0C46-A73D2722FFBE}"/>
              </a:ext>
            </a:extLst>
          </p:cNvPr>
          <p:cNvPicPr>
            <a:picLocks noChangeAspect="1"/>
          </p:cNvPicPr>
          <p:nvPr/>
        </p:nvPicPr>
        <p:blipFill>
          <a:blip r:embed="rId2"/>
          <a:stretch>
            <a:fillRect/>
          </a:stretch>
        </p:blipFill>
        <p:spPr>
          <a:xfrm>
            <a:off x="-1" y="-16327"/>
            <a:ext cx="11581283" cy="6567939"/>
          </a:xfrm>
          <a:prstGeom prst="rect">
            <a:avLst/>
          </a:prstGeom>
        </p:spPr>
      </p:pic>
    </p:spTree>
    <p:extLst>
      <p:ext uri="{BB962C8B-B14F-4D97-AF65-F5344CB8AC3E}">
        <p14:creationId xmlns:p14="http://schemas.microsoft.com/office/powerpoint/2010/main" val="3099224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CD21F-067E-3064-3273-77B476797F11}"/>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39EE172-B06A-851E-2FA9-CD07BBD56B58}"/>
              </a:ext>
            </a:extLst>
          </p:cNvPr>
          <p:cNvPicPr>
            <a:picLocks noChangeAspect="1"/>
          </p:cNvPicPr>
          <p:nvPr/>
        </p:nvPicPr>
        <p:blipFill>
          <a:blip r:embed="rId3"/>
          <a:stretch>
            <a:fillRect/>
          </a:stretch>
        </p:blipFill>
        <p:spPr>
          <a:xfrm>
            <a:off x="-20096" y="-11021"/>
            <a:ext cx="11612656" cy="6585732"/>
          </a:xfrm>
          <a:prstGeom prst="rect">
            <a:avLst/>
          </a:prstGeom>
        </p:spPr>
      </p:pic>
      <p:sp>
        <p:nvSpPr>
          <p:cNvPr id="4" name="CuadroTexto 3">
            <a:extLst>
              <a:ext uri="{FF2B5EF4-FFF2-40B4-BE49-F238E27FC236}">
                <a16:creationId xmlns:a16="http://schemas.microsoft.com/office/drawing/2014/main" id="{50750B03-AE09-C4F9-F097-713347EE76BF}"/>
              </a:ext>
            </a:extLst>
          </p:cNvPr>
          <p:cNvSpPr txBox="1"/>
          <p:nvPr/>
        </p:nvSpPr>
        <p:spPr>
          <a:xfrm>
            <a:off x="2328041" y="1292038"/>
            <a:ext cx="8245365" cy="3939540"/>
          </a:xfrm>
          <a:prstGeom prst="rect">
            <a:avLst/>
          </a:prstGeom>
          <a:noFill/>
        </p:spPr>
        <p:txBody>
          <a:bodyPr wrap="square">
            <a:spAutoFit/>
          </a:bodyPr>
          <a:lstStyle/>
          <a:p>
            <a:r>
              <a:rPr lang="es-MX" sz="2600" dirty="0">
                <a:solidFill>
                  <a:schemeClr val="bg1"/>
                </a:solidFill>
              </a:rPr>
              <a:t>Temario:</a:t>
            </a:r>
          </a:p>
          <a:p>
            <a:r>
              <a:rPr lang="es-MX" sz="2400" dirty="0">
                <a:solidFill>
                  <a:schemeClr val="bg1"/>
                </a:solidFill>
              </a:rPr>
              <a:t>•	</a:t>
            </a:r>
            <a:r>
              <a:rPr lang="es-MX" sz="2000" dirty="0">
                <a:solidFill>
                  <a:schemeClr val="bg1"/>
                </a:solidFill>
              </a:rPr>
              <a:t>Organización GL (según </a:t>
            </a:r>
            <a:r>
              <a:rPr lang="es-MX" sz="2000" dirty="0" err="1">
                <a:solidFill>
                  <a:schemeClr val="bg1"/>
                </a:solidFill>
              </a:rPr>
              <a:t>ChatGPT</a:t>
            </a:r>
            <a:r>
              <a:rPr lang="es-MX" sz="2000" dirty="0">
                <a:solidFill>
                  <a:schemeClr val="bg1"/>
                </a:solidFill>
              </a:rPr>
              <a:t> y reunión pasada)</a:t>
            </a:r>
            <a:endParaRPr lang="es-CL" sz="2000" dirty="0">
              <a:solidFill>
                <a:schemeClr val="bg1"/>
              </a:solidFill>
            </a:endParaRPr>
          </a:p>
          <a:p>
            <a:endParaRPr lang="es-MX" sz="2000" dirty="0">
              <a:solidFill>
                <a:schemeClr val="bg1"/>
              </a:solidFill>
            </a:endParaRPr>
          </a:p>
          <a:p>
            <a:pPr marL="342900" indent="-342900">
              <a:buFont typeface="Arial" panose="020B0604020202020204" pitchFamily="34" charset="0"/>
              <a:buChar char="•"/>
            </a:pPr>
            <a:r>
              <a:rPr lang="es-MX" sz="2000" dirty="0">
                <a:solidFill>
                  <a:schemeClr val="bg1"/>
                </a:solidFill>
              </a:rPr>
              <a:t>Plan de comunicaciones: </a:t>
            </a:r>
          </a:p>
          <a:p>
            <a:pPr marL="1257300" lvl="2" indent="-342900">
              <a:buFont typeface="Arial" panose="020B0604020202020204" pitchFamily="34" charset="0"/>
              <a:buChar char="•"/>
            </a:pPr>
            <a:r>
              <a:rPr lang="es-MX" sz="2000" dirty="0">
                <a:solidFill>
                  <a:schemeClr val="bg1"/>
                </a:solidFill>
              </a:rPr>
              <a:t>Estrategia de contenidos y canales de difusión</a:t>
            </a:r>
          </a:p>
          <a:p>
            <a:pPr marL="1257300" lvl="2" indent="-342900">
              <a:buFont typeface="Arial" panose="020B0604020202020204" pitchFamily="34" charset="0"/>
              <a:buChar char="•"/>
            </a:pPr>
            <a:r>
              <a:rPr lang="es-MX" sz="2000" dirty="0">
                <a:solidFill>
                  <a:schemeClr val="bg1"/>
                </a:solidFill>
              </a:rPr>
              <a:t>Avances difusión/posicionamiento</a:t>
            </a:r>
          </a:p>
          <a:p>
            <a:pPr marL="1257300" lvl="2" indent="-342900">
              <a:buFont typeface="Arial" panose="020B0604020202020204" pitchFamily="34" charset="0"/>
              <a:buChar char="•"/>
            </a:pPr>
            <a:r>
              <a:rPr lang="es-MX" sz="2000" dirty="0">
                <a:solidFill>
                  <a:srgbClr val="00B0F0"/>
                </a:solidFill>
              </a:rPr>
              <a:t>Diseño gráfico CCT y GL+CCT</a:t>
            </a:r>
          </a:p>
          <a:p>
            <a:pPr marL="1257300" lvl="2" indent="-342900">
              <a:buFont typeface="Arial" panose="020B0604020202020204" pitchFamily="34" charset="0"/>
              <a:buChar char="•"/>
            </a:pPr>
            <a:r>
              <a:rPr lang="es-MX" sz="2000" dirty="0">
                <a:solidFill>
                  <a:schemeClr val="bg1"/>
                </a:solidFill>
              </a:rPr>
              <a:t>Nuevos sitios web</a:t>
            </a:r>
          </a:p>
          <a:p>
            <a:pPr marL="1257300" lvl="2" indent="-342900">
              <a:buFont typeface="Arial" panose="020B0604020202020204" pitchFamily="34" charset="0"/>
              <a:buChar char="•"/>
            </a:pPr>
            <a:endParaRPr lang="es-MX" sz="2000" dirty="0">
              <a:solidFill>
                <a:schemeClr val="bg1"/>
              </a:solidFill>
            </a:endParaRPr>
          </a:p>
          <a:p>
            <a:r>
              <a:rPr lang="es-MX" sz="2000" dirty="0">
                <a:solidFill>
                  <a:schemeClr val="bg1"/>
                </a:solidFill>
              </a:rPr>
              <a:t>•	Prospectos comerciales</a:t>
            </a:r>
          </a:p>
          <a:p>
            <a:endParaRPr lang="es-MX" sz="2000" dirty="0">
              <a:solidFill>
                <a:schemeClr val="bg1"/>
              </a:solidFill>
            </a:endParaRPr>
          </a:p>
          <a:p>
            <a:r>
              <a:rPr lang="es-MX" sz="2000" dirty="0">
                <a:solidFill>
                  <a:schemeClr val="bg1"/>
                </a:solidFill>
              </a:rPr>
              <a:t>•	Cronograma de próximas actividades </a:t>
            </a:r>
          </a:p>
        </p:txBody>
      </p:sp>
    </p:spTree>
    <p:extLst>
      <p:ext uri="{BB962C8B-B14F-4D97-AF65-F5344CB8AC3E}">
        <p14:creationId xmlns:p14="http://schemas.microsoft.com/office/powerpoint/2010/main" val="206030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FE91F-6E52-5BF5-04C3-4031F57FD9B4}"/>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9F650DB-096D-8F92-29D6-16E2AD695EAA}"/>
              </a:ext>
            </a:extLst>
          </p:cNvPr>
          <p:cNvPicPr>
            <a:picLocks noChangeAspect="1"/>
          </p:cNvPicPr>
          <p:nvPr/>
        </p:nvPicPr>
        <p:blipFill>
          <a:blip r:embed="rId2"/>
          <a:stretch>
            <a:fillRect/>
          </a:stretch>
        </p:blipFill>
        <p:spPr>
          <a:xfrm>
            <a:off x="-20320" y="-11245"/>
            <a:ext cx="11623040" cy="6591620"/>
          </a:xfrm>
          <a:prstGeom prst="rect">
            <a:avLst/>
          </a:prstGeom>
        </p:spPr>
      </p:pic>
    </p:spTree>
    <p:extLst>
      <p:ext uri="{BB962C8B-B14F-4D97-AF65-F5344CB8AC3E}">
        <p14:creationId xmlns:p14="http://schemas.microsoft.com/office/powerpoint/2010/main" val="1896850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8179B-2503-62AC-740D-A67B2F51BCA1}"/>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412AADA-FE82-99A2-1B09-E776A7BA03BF}"/>
              </a:ext>
            </a:extLst>
          </p:cNvPr>
          <p:cNvPicPr>
            <a:picLocks noChangeAspect="1"/>
          </p:cNvPicPr>
          <p:nvPr/>
        </p:nvPicPr>
        <p:blipFill>
          <a:blip r:embed="rId3"/>
          <a:stretch>
            <a:fillRect/>
          </a:stretch>
        </p:blipFill>
        <p:spPr>
          <a:xfrm>
            <a:off x="-20096" y="-11021"/>
            <a:ext cx="11612656" cy="6585732"/>
          </a:xfrm>
          <a:prstGeom prst="rect">
            <a:avLst/>
          </a:prstGeom>
        </p:spPr>
      </p:pic>
      <p:sp>
        <p:nvSpPr>
          <p:cNvPr id="4" name="CuadroTexto 3">
            <a:extLst>
              <a:ext uri="{FF2B5EF4-FFF2-40B4-BE49-F238E27FC236}">
                <a16:creationId xmlns:a16="http://schemas.microsoft.com/office/drawing/2014/main" id="{DFDFD51A-374E-0F27-3E1A-F59AA5F1F3E6}"/>
              </a:ext>
            </a:extLst>
          </p:cNvPr>
          <p:cNvSpPr txBox="1"/>
          <p:nvPr/>
        </p:nvSpPr>
        <p:spPr>
          <a:xfrm>
            <a:off x="2328041" y="1292038"/>
            <a:ext cx="8245365" cy="3939540"/>
          </a:xfrm>
          <a:prstGeom prst="rect">
            <a:avLst/>
          </a:prstGeom>
          <a:noFill/>
        </p:spPr>
        <p:txBody>
          <a:bodyPr wrap="square">
            <a:spAutoFit/>
          </a:bodyPr>
          <a:lstStyle/>
          <a:p>
            <a:r>
              <a:rPr lang="es-MX" sz="2600" dirty="0">
                <a:solidFill>
                  <a:schemeClr val="bg1"/>
                </a:solidFill>
              </a:rPr>
              <a:t>Temario:</a:t>
            </a:r>
          </a:p>
          <a:p>
            <a:r>
              <a:rPr lang="es-MX" sz="2400" dirty="0">
                <a:solidFill>
                  <a:schemeClr val="bg1"/>
                </a:solidFill>
              </a:rPr>
              <a:t>•	</a:t>
            </a:r>
            <a:r>
              <a:rPr lang="es-MX" sz="2000" dirty="0">
                <a:solidFill>
                  <a:schemeClr val="bg1"/>
                </a:solidFill>
              </a:rPr>
              <a:t>Organización GL (según </a:t>
            </a:r>
            <a:r>
              <a:rPr lang="es-MX" sz="2000" dirty="0" err="1">
                <a:solidFill>
                  <a:schemeClr val="bg1"/>
                </a:solidFill>
              </a:rPr>
              <a:t>ChatGPT</a:t>
            </a:r>
            <a:r>
              <a:rPr lang="es-MX" sz="2000" dirty="0">
                <a:solidFill>
                  <a:schemeClr val="bg1"/>
                </a:solidFill>
              </a:rPr>
              <a:t> y reunión pasada)</a:t>
            </a:r>
            <a:endParaRPr lang="es-CL" sz="2000" dirty="0">
              <a:solidFill>
                <a:schemeClr val="bg1"/>
              </a:solidFill>
            </a:endParaRPr>
          </a:p>
          <a:p>
            <a:endParaRPr lang="es-MX" sz="2000" dirty="0">
              <a:solidFill>
                <a:schemeClr val="bg1"/>
              </a:solidFill>
            </a:endParaRPr>
          </a:p>
          <a:p>
            <a:pPr marL="342900" indent="-342900">
              <a:buFont typeface="Arial" panose="020B0604020202020204" pitchFamily="34" charset="0"/>
              <a:buChar char="•"/>
            </a:pPr>
            <a:r>
              <a:rPr lang="es-MX" sz="2000" dirty="0">
                <a:solidFill>
                  <a:schemeClr val="bg1"/>
                </a:solidFill>
              </a:rPr>
              <a:t>Plan de comunicaciones: </a:t>
            </a:r>
          </a:p>
          <a:p>
            <a:pPr marL="1257300" lvl="2" indent="-342900">
              <a:buFont typeface="Arial" panose="020B0604020202020204" pitchFamily="34" charset="0"/>
              <a:buChar char="•"/>
            </a:pPr>
            <a:r>
              <a:rPr lang="es-MX" sz="2000" dirty="0">
                <a:solidFill>
                  <a:schemeClr val="bg1"/>
                </a:solidFill>
              </a:rPr>
              <a:t>Estrategia de contenidos y canales de difusión</a:t>
            </a:r>
          </a:p>
          <a:p>
            <a:pPr marL="1257300" lvl="2" indent="-342900">
              <a:buFont typeface="Arial" panose="020B0604020202020204" pitchFamily="34" charset="0"/>
              <a:buChar char="•"/>
            </a:pPr>
            <a:r>
              <a:rPr lang="es-MX" sz="2000" dirty="0">
                <a:solidFill>
                  <a:schemeClr val="bg1"/>
                </a:solidFill>
              </a:rPr>
              <a:t>Avances difusión/posicionamiento</a:t>
            </a:r>
          </a:p>
          <a:p>
            <a:pPr marL="1257300" lvl="2" indent="-342900">
              <a:buFont typeface="Arial" panose="020B0604020202020204" pitchFamily="34" charset="0"/>
              <a:buChar char="•"/>
            </a:pPr>
            <a:r>
              <a:rPr lang="es-MX" sz="2000" dirty="0">
                <a:solidFill>
                  <a:schemeClr val="bg1"/>
                </a:solidFill>
              </a:rPr>
              <a:t>Diseño gráfico CCT y GL+CCT</a:t>
            </a:r>
          </a:p>
          <a:p>
            <a:pPr marL="1257300" lvl="2" indent="-342900">
              <a:buFont typeface="Arial" panose="020B0604020202020204" pitchFamily="34" charset="0"/>
              <a:buChar char="•"/>
            </a:pPr>
            <a:r>
              <a:rPr lang="es-MX" sz="2000" dirty="0">
                <a:solidFill>
                  <a:srgbClr val="00B0F0"/>
                </a:solidFill>
              </a:rPr>
              <a:t>Nuevos sitios web</a:t>
            </a:r>
          </a:p>
          <a:p>
            <a:pPr marL="1257300" lvl="2" indent="-342900">
              <a:buFont typeface="Arial" panose="020B0604020202020204" pitchFamily="34" charset="0"/>
              <a:buChar char="•"/>
            </a:pPr>
            <a:endParaRPr lang="es-MX" sz="2000" dirty="0">
              <a:solidFill>
                <a:schemeClr val="bg1"/>
              </a:solidFill>
            </a:endParaRPr>
          </a:p>
          <a:p>
            <a:r>
              <a:rPr lang="es-MX" sz="2000" dirty="0">
                <a:solidFill>
                  <a:schemeClr val="bg1"/>
                </a:solidFill>
              </a:rPr>
              <a:t>•	Prospectos comerciales</a:t>
            </a:r>
          </a:p>
          <a:p>
            <a:endParaRPr lang="es-MX" sz="2000" dirty="0">
              <a:solidFill>
                <a:schemeClr val="bg1"/>
              </a:solidFill>
            </a:endParaRPr>
          </a:p>
          <a:p>
            <a:r>
              <a:rPr lang="es-MX" sz="2000" dirty="0">
                <a:solidFill>
                  <a:schemeClr val="bg1"/>
                </a:solidFill>
              </a:rPr>
              <a:t>•	Cronograma de próximas actividades </a:t>
            </a:r>
          </a:p>
        </p:txBody>
      </p:sp>
    </p:spTree>
    <p:extLst>
      <p:ext uri="{BB962C8B-B14F-4D97-AF65-F5344CB8AC3E}">
        <p14:creationId xmlns:p14="http://schemas.microsoft.com/office/powerpoint/2010/main" val="934302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74F5D-90CC-2C9E-3305-B35B596F2B8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0578C48-FEFC-2BAF-023B-34361E0F4032}"/>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C0D4C343-4BA5-C462-C00C-530EF0F7457C}"/>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Sitio Fundación CCT, portada</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6" name="Imagen 5" descr="Imagen de la pantalla de una montaña&#10;&#10;El contenido generado por IA puede ser incorrecto.">
            <a:extLst>
              <a:ext uri="{FF2B5EF4-FFF2-40B4-BE49-F238E27FC236}">
                <a16:creationId xmlns:a16="http://schemas.microsoft.com/office/drawing/2014/main" id="{B7FDA504-D03C-4E21-FED7-558E3FF9164B}"/>
              </a:ext>
            </a:extLst>
          </p:cNvPr>
          <p:cNvPicPr>
            <a:picLocks noChangeAspect="1"/>
          </p:cNvPicPr>
          <p:nvPr/>
        </p:nvPicPr>
        <p:blipFill>
          <a:blip r:embed="rId4"/>
          <a:stretch>
            <a:fillRect/>
          </a:stretch>
        </p:blipFill>
        <p:spPr>
          <a:xfrm>
            <a:off x="72072" y="1064132"/>
            <a:ext cx="11520488" cy="5311353"/>
          </a:xfrm>
          <a:prstGeom prst="rect">
            <a:avLst/>
          </a:prstGeom>
        </p:spPr>
      </p:pic>
    </p:spTree>
    <p:extLst>
      <p:ext uri="{BB962C8B-B14F-4D97-AF65-F5344CB8AC3E}">
        <p14:creationId xmlns:p14="http://schemas.microsoft.com/office/powerpoint/2010/main" val="772206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41712-AA23-B42B-063B-B4A75F3F8A7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A4976FE5-C9A5-D161-D775-F256BB72F1F9}"/>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E99BBCBC-7DAA-50F2-C38C-B1218FAD5C91}"/>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Portada</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93AD6151-AD97-9449-E39A-C325FB584B85}"/>
              </a:ext>
            </a:extLst>
          </p:cNvPr>
          <p:cNvPicPr>
            <a:picLocks noChangeAspect="1"/>
          </p:cNvPicPr>
          <p:nvPr/>
        </p:nvPicPr>
        <p:blipFill>
          <a:blip r:embed="rId4"/>
          <a:stretch>
            <a:fillRect/>
          </a:stretch>
        </p:blipFill>
        <p:spPr>
          <a:xfrm>
            <a:off x="25876" y="994898"/>
            <a:ext cx="11520488" cy="5284165"/>
          </a:xfrm>
          <a:prstGeom prst="rect">
            <a:avLst/>
          </a:prstGeom>
        </p:spPr>
      </p:pic>
    </p:spTree>
    <p:extLst>
      <p:ext uri="{BB962C8B-B14F-4D97-AF65-F5344CB8AC3E}">
        <p14:creationId xmlns:p14="http://schemas.microsoft.com/office/powerpoint/2010/main" val="3526063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6A585-41F7-0AC7-95D9-DF5E3FD4101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FBE0711D-DEE0-A4D9-2188-E7115A29444F}"/>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F8BC8B71-CD43-5B3F-E4C1-05681591B587}"/>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Portada</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8" name="Imagen 7" descr="Interfaz de usuario gráfica&#10;&#10;El contenido generado por IA puede ser incorrecto.">
            <a:extLst>
              <a:ext uri="{FF2B5EF4-FFF2-40B4-BE49-F238E27FC236}">
                <a16:creationId xmlns:a16="http://schemas.microsoft.com/office/drawing/2014/main" id="{37DB2D33-9937-6734-0587-D3C7EBEB098A}"/>
              </a:ext>
            </a:extLst>
          </p:cNvPr>
          <p:cNvPicPr>
            <a:picLocks noChangeAspect="1"/>
          </p:cNvPicPr>
          <p:nvPr/>
        </p:nvPicPr>
        <p:blipFill>
          <a:blip r:embed="rId4"/>
          <a:stretch>
            <a:fillRect/>
          </a:stretch>
        </p:blipFill>
        <p:spPr>
          <a:xfrm>
            <a:off x="43544" y="728951"/>
            <a:ext cx="11520488" cy="5921027"/>
          </a:xfrm>
          <a:prstGeom prst="rect">
            <a:avLst/>
          </a:prstGeom>
        </p:spPr>
      </p:pic>
    </p:spTree>
    <p:extLst>
      <p:ext uri="{BB962C8B-B14F-4D97-AF65-F5344CB8AC3E}">
        <p14:creationId xmlns:p14="http://schemas.microsoft.com/office/powerpoint/2010/main" val="2374543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39301-7898-69F4-9D78-33BDD40EAA3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A90E3085-02EC-E7AA-FAE5-D72CB2455E8E}"/>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C0666626-7BF8-3CBD-FC5C-91FAA9C035C1}"/>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Portada</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5" name="Imagen 4" descr="Interfaz de usuario gráfica, Sitio web&#10;&#10;El contenido generado por IA puede ser incorrecto.">
            <a:extLst>
              <a:ext uri="{FF2B5EF4-FFF2-40B4-BE49-F238E27FC236}">
                <a16:creationId xmlns:a16="http://schemas.microsoft.com/office/drawing/2014/main" id="{5C1B5C53-8C8F-5804-8092-315B4955E6F3}"/>
              </a:ext>
            </a:extLst>
          </p:cNvPr>
          <p:cNvPicPr>
            <a:picLocks noChangeAspect="1"/>
          </p:cNvPicPr>
          <p:nvPr/>
        </p:nvPicPr>
        <p:blipFill>
          <a:blip r:embed="rId4"/>
          <a:stretch>
            <a:fillRect/>
          </a:stretch>
        </p:blipFill>
        <p:spPr>
          <a:xfrm>
            <a:off x="21772" y="942635"/>
            <a:ext cx="11520488" cy="5341259"/>
          </a:xfrm>
          <a:prstGeom prst="rect">
            <a:avLst/>
          </a:prstGeom>
        </p:spPr>
      </p:pic>
    </p:spTree>
    <p:extLst>
      <p:ext uri="{BB962C8B-B14F-4D97-AF65-F5344CB8AC3E}">
        <p14:creationId xmlns:p14="http://schemas.microsoft.com/office/powerpoint/2010/main" val="801319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69F19-302A-76A7-6914-415E377BFD3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3ACE0C5-24ED-3460-79F6-FA06CBD6A5F7}"/>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6A1DF78C-776B-72A6-A97A-58F29D8400A4}"/>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Portada</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7" name="Imagen 6" descr="Interfaz de usuario gráfica, Aplicación&#10;&#10;El contenido generado por IA puede ser incorrecto.">
            <a:extLst>
              <a:ext uri="{FF2B5EF4-FFF2-40B4-BE49-F238E27FC236}">
                <a16:creationId xmlns:a16="http://schemas.microsoft.com/office/drawing/2014/main" id="{78634F2E-A58A-4A6A-6B24-8F1D606273F7}"/>
              </a:ext>
            </a:extLst>
          </p:cNvPr>
          <p:cNvPicPr>
            <a:picLocks noChangeAspect="1"/>
          </p:cNvPicPr>
          <p:nvPr/>
        </p:nvPicPr>
        <p:blipFill>
          <a:blip r:embed="rId4"/>
          <a:stretch>
            <a:fillRect/>
          </a:stretch>
        </p:blipFill>
        <p:spPr>
          <a:xfrm>
            <a:off x="0" y="1213558"/>
            <a:ext cx="11520488" cy="5256616"/>
          </a:xfrm>
          <a:prstGeom prst="rect">
            <a:avLst/>
          </a:prstGeom>
        </p:spPr>
      </p:pic>
    </p:spTree>
    <p:extLst>
      <p:ext uri="{BB962C8B-B14F-4D97-AF65-F5344CB8AC3E}">
        <p14:creationId xmlns:p14="http://schemas.microsoft.com/office/powerpoint/2010/main" val="2164653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55B47-5A67-FFE5-D683-E737495232B4}"/>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A53B8096-8CB3-A263-82C4-910901574804}"/>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7623AB58-2CDB-C0EA-FACC-9983F23015FA}"/>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Sitio Fundación CCT, portada</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5" name="Imagen 4" descr="Interfaz de usuario gráfica, Aplicación&#10;&#10;El contenido generado por IA puede ser incorrecto.">
            <a:extLst>
              <a:ext uri="{FF2B5EF4-FFF2-40B4-BE49-F238E27FC236}">
                <a16:creationId xmlns:a16="http://schemas.microsoft.com/office/drawing/2014/main" id="{C5E5A5F4-147E-80F2-3921-68C5D7B31977}"/>
              </a:ext>
            </a:extLst>
          </p:cNvPr>
          <p:cNvPicPr>
            <a:picLocks noChangeAspect="1"/>
          </p:cNvPicPr>
          <p:nvPr/>
        </p:nvPicPr>
        <p:blipFill>
          <a:blip r:embed="rId4"/>
          <a:stretch>
            <a:fillRect/>
          </a:stretch>
        </p:blipFill>
        <p:spPr>
          <a:xfrm>
            <a:off x="0" y="53799"/>
            <a:ext cx="11520488" cy="6444014"/>
          </a:xfrm>
          <a:prstGeom prst="rect">
            <a:avLst/>
          </a:prstGeom>
        </p:spPr>
      </p:pic>
      <p:sp>
        <p:nvSpPr>
          <p:cNvPr id="6" name="Rectángulo redondeado 8">
            <a:extLst>
              <a:ext uri="{FF2B5EF4-FFF2-40B4-BE49-F238E27FC236}">
                <a16:creationId xmlns:a16="http://schemas.microsoft.com/office/drawing/2014/main" id="{2A25F64A-F78E-6FC1-EBDB-992D4D0E2774}"/>
              </a:ext>
            </a:extLst>
          </p:cNvPr>
          <p:cNvSpPr/>
          <p:nvPr/>
        </p:nvSpPr>
        <p:spPr>
          <a:xfrm>
            <a:off x="2928257" y="3550995"/>
            <a:ext cx="3831771" cy="43317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ángulo redondeado 8">
            <a:extLst>
              <a:ext uri="{FF2B5EF4-FFF2-40B4-BE49-F238E27FC236}">
                <a16:creationId xmlns:a16="http://schemas.microsoft.com/office/drawing/2014/main" id="{34CF3CA4-F9CE-4800-52D4-CC61DC52F0BB}"/>
              </a:ext>
            </a:extLst>
          </p:cNvPr>
          <p:cNvSpPr/>
          <p:nvPr/>
        </p:nvSpPr>
        <p:spPr>
          <a:xfrm>
            <a:off x="2971801" y="274397"/>
            <a:ext cx="3788227" cy="90125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050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51C8F-5D3D-12B4-2A58-498D2DA87DB4}"/>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3203FF78-91F8-DBF9-4AE3-65B0C4A30256}"/>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20C74848-D1EA-BE6F-0533-536E95D23992}"/>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Portada</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7" name="Imagen 6" descr="Interfaz de usuario gráfica&#10;&#10;El contenido generado por IA puede ser incorrecto.">
            <a:extLst>
              <a:ext uri="{FF2B5EF4-FFF2-40B4-BE49-F238E27FC236}">
                <a16:creationId xmlns:a16="http://schemas.microsoft.com/office/drawing/2014/main" id="{F3054846-FA2F-AEEA-D891-133759284A2A}"/>
              </a:ext>
            </a:extLst>
          </p:cNvPr>
          <p:cNvPicPr>
            <a:picLocks noChangeAspect="1"/>
          </p:cNvPicPr>
          <p:nvPr/>
        </p:nvPicPr>
        <p:blipFill>
          <a:blip r:embed="rId4"/>
          <a:stretch>
            <a:fillRect/>
          </a:stretch>
        </p:blipFill>
        <p:spPr>
          <a:xfrm>
            <a:off x="0" y="1172140"/>
            <a:ext cx="11520488" cy="5056420"/>
          </a:xfrm>
          <a:prstGeom prst="rect">
            <a:avLst/>
          </a:prstGeom>
        </p:spPr>
      </p:pic>
    </p:spTree>
    <p:extLst>
      <p:ext uri="{BB962C8B-B14F-4D97-AF65-F5344CB8AC3E}">
        <p14:creationId xmlns:p14="http://schemas.microsoft.com/office/powerpoint/2010/main" val="36634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1BCB8-7BB5-3058-7DF9-C2F1368EB33C}"/>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A329C16A-6DF4-01B9-52CB-5B5AAC277169}"/>
              </a:ext>
            </a:extLst>
          </p:cNvPr>
          <p:cNvPicPr>
            <a:picLocks noChangeAspect="1"/>
          </p:cNvPicPr>
          <p:nvPr/>
        </p:nvPicPr>
        <p:blipFill>
          <a:blip r:embed="rId2"/>
          <a:stretch>
            <a:fillRect/>
          </a:stretch>
        </p:blipFill>
        <p:spPr>
          <a:xfrm>
            <a:off x="-25402" y="-16327"/>
            <a:ext cx="11581285" cy="6567940"/>
          </a:xfrm>
          <a:prstGeom prst="rect">
            <a:avLst/>
          </a:prstGeom>
        </p:spPr>
      </p:pic>
    </p:spTree>
    <p:extLst>
      <p:ext uri="{BB962C8B-B14F-4D97-AF65-F5344CB8AC3E}">
        <p14:creationId xmlns:p14="http://schemas.microsoft.com/office/powerpoint/2010/main" val="2073548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79345-EE04-B534-BADF-051BCAFD2D58}"/>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F35EF45-90F2-1B7E-CA4B-B6405BF7D190}"/>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9A4879D6-F8EE-DEE0-04D9-A2386838CEEE}"/>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rPr>
              <a:t>Productos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7" name="Imagen 6" descr="Interfaz de usuario gráfica, Sitio web&#10;&#10;El contenido generado por IA puede ser incorrecto.">
            <a:extLst>
              <a:ext uri="{FF2B5EF4-FFF2-40B4-BE49-F238E27FC236}">
                <a16:creationId xmlns:a16="http://schemas.microsoft.com/office/drawing/2014/main" id="{412CC6BA-E15B-D4DF-B13E-EA27A530F188}"/>
              </a:ext>
            </a:extLst>
          </p:cNvPr>
          <p:cNvPicPr>
            <a:picLocks noChangeAspect="1"/>
          </p:cNvPicPr>
          <p:nvPr/>
        </p:nvPicPr>
        <p:blipFill>
          <a:blip r:embed="rId4"/>
          <a:stretch>
            <a:fillRect/>
          </a:stretch>
        </p:blipFill>
        <p:spPr>
          <a:xfrm>
            <a:off x="43544" y="1184238"/>
            <a:ext cx="11520488" cy="5075766"/>
          </a:xfrm>
          <a:prstGeom prst="rect">
            <a:avLst/>
          </a:prstGeom>
        </p:spPr>
      </p:pic>
    </p:spTree>
    <p:extLst>
      <p:ext uri="{BB962C8B-B14F-4D97-AF65-F5344CB8AC3E}">
        <p14:creationId xmlns:p14="http://schemas.microsoft.com/office/powerpoint/2010/main" val="741917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06DE4-A707-7C0C-F639-685770FFBFB5}"/>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C5F9AE8D-6E43-7E3C-71C9-9D7901853093}"/>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E4534ECF-9C9F-D8C9-60EC-3536E19E9AFC}"/>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rPr>
              <a:t>Proyecto País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5" name="Imagen 4" descr="Escala de tiempo&#10;&#10;El contenido generado por IA puede ser incorrecto.">
            <a:extLst>
              <a:ext uri="{FF2B5EF4-FFF2-40B4-BE49-F238E27FC236}">
                <a16:creationId xmlns:a16="http://schemas.microsoft.com/office/drawing/2014/main" id="{68735C32-33E7-04BD-2A24-367E9A94DB9E}"/>
              </a:ext>
            </a:extLst>
          </p:cNvPr>
          <p:cNvPicPr>
            <a:picLocks noChangeAspect="1"/>
          </p:cNvPicPr>
          <p:nvPr/>
        </p:nvPicPr>
        <p:blipFill>
          <a:blip r:embed="rId4"/>
          <a:stretch>
            <a:fillRect/>
          </a:stretch>
        </p:blipFill>
        <p:spPr>
          <a:xfrm>
            <a:off x="32658" y="1180035"/>
            <a:ext cx="11520488" cy="5040628"/>
          </a:xfrm>
          <a:prstGeom prst="rect">
            <a:avLst/>
          </a:prstGeom>
        </p:spPr>
      </p:pic>
    </p:spTree>
    <p:extLst>
      <p:ext uri="{BB962C8B-B14F-4D97-AF65-F5344CB8AC3E}">
        <p14:creationId xmlns:p14="http://schemas.microsoft.com/office/powerpoint/2010/main" val="3935101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BD2B9-6082-C138-3013-48995BA1F9FC}"/>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3AC7E0F3-C01B-D1F9-3DA2-4897077FEF25}"/>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831A4BE7-27DB-5486-CED1-176720C652F1}"/>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rPr>
              <a:t>Proyecto País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6" name="Imagen 5" descr="Interfaz de usuario gráfica, Texto, Aplicación&#10;&#10;El contenido generado por IA puede ser incorrecto.">
            <a:extLst>
              <a:ext uri="{FF2B5EF4-FFF2-40B4-BE49-F238E27FC236}">
                <a16:creationId xmlns:a16="http://schemas.microsoft.com/office/drawing/2014/main" id="{17E54AC8-2D9D-4B9F-2AB9-8EE9162E2CDA}"/>
              </a:ext>
            </a:extLst>
          </p:cNvPr>
          <p:cNvPicPr>
            <a:picLocks noChangeAspect="1"/>
          </p:cNvPicPr>
          <p:nvPr/>
        </p:nvPicPr>
        <p:blipFill>
          <a:blip r:embed="rId4"/>
          <a:stretch>
            <a:fillRect/>
          </a:stretch>
        </p:blipFill>
        <p:spPr>
          <a:xfrm>
            <a:off x="0" y="1309367"/>
            <a:ext cx="11520488" cy="4977911"/>
          </a:xfrm>
          <a:prstGeom prst="rect">
            <a:avLst/>
          </a:prstGeom>
        </p:spPr>
      </p:pic>
    </p:spTree>
    <p:extLst>
      <p:ext uri="{BB962C8B-B14F-4D97-AF65-F5344CB8AC3E}">
        <p14:creationId xmlns:p14="http://schemas.microsoft.com/office/powerpoint/2010/main" val="371213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8EFCF-C060-E6FF-2764-C4EA3FC87237}"/>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E51F5D24-CE7D-84DC-FBC9-C10472DF05D7}"/>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9A5D10FC-1570-165C-C8D0-21EA97030F2B}"/>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rPr>
              <a:t>Proyecto País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8" name="Imagen 7" descr="Interfaz de usuario gráfica, Texto, Aplicación&#10;&#10;El contenido generado por IA puede ser incorrecto.">
            <a:extLst>
              <a:ext uri="{FF2B5EF4-FFF2-40B4-BE49-F238E27FC236}">
                <a16:creationId xmlns:a16="http://schemas.microsoft.com/office/drawing/2014/main" id="{7A20FA5F-A394-BB00-6D8B-41FFC08A9A50}"/>
              </a:ext>
            </a:extLst>
          </p:cNvPr>
          <p:cNvPicPr>
            <a:picLocks noChangeAspect="1"/>
          </p:cNvPicPr>
          <p:nvPr/>
        </p:nvPicPr>
        <p:blipFill>
          <a:blip r:embed="rId4"/>
          <a:stretch>
            <a:fillRect/>
          </a:stretch>
        </p:blipFill>
        <p:spPr>
          <a:xfrm>
            <a:off x="39414" y="970792"/>
            <a:ext cx="11520488" cy="5332377"/>
          </a:xfrm>
          <a:prstGeom prst="rect">
            <a:avLst/>
          </a:prstGeom>
        </p:spPr>
      </p:pic>
    </p:spTree>
    <p:extLst>
      <p:ext uri="{BB962C8B-B14F-4D97-AF65-F5344CB8AC3E}">
        <p14:creationId xmlns:p14="http://schemas.microsoft.com/office/powerpoint/2010/main" val="2359654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84444-3665-861E-636A-19DAE72A8D88}"/>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BC4DF9EF-33B4-673A-3387-C5FBC242A7F7}"/>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C4A05A24-18B0-425F-A41F-9CE54ACF2542}"/>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rPr>
              <a:t>Proyecto País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5" name="Imagen 4" descr="Interfaz de usuario gráfica, Aplicación&#10;&#10;El contenido generado por IA puede ser incorrecto.">
            <a:extLst>
              <a:ext uri="{FF2B5EF4-FFF2-40B4-BE49-F238E27FC236}">
                <a16:creationId xmlns:a16="http://schemas.microsoft.com/office/drawing/2014/main" id="{2B5876A3-D7BD-F30A-16BE-76197F5085AB}"/>
              </a:ext>
            </a:extLst>
          </p:cNvPr>
          <p:cNvPicPr>
            <a:picLocks noChangeAspect="1"/>
          </p:cNvPicPr>
          <p:nvPr/>
        </p:nvPicPr>
        <p:blipFill>
          <a:blip r:embed="rId4"/>
          <a:stretch>
            <a:fillRect/>
          </a:stretch>
        </p:blipFill>
        <p:spPr>
          <a:xfrm>
            <a:off x="0" y="947602"/>
            <a:ext cx="11520488" cy="5396641"/>
          </a:xfrm>
          <a:prstGeom prst="rect">
            <a:avLst/>
          </a:prstGeom>
        </p:spPr>
      </p:pic>
    </p:spTree>
    <p:extLst>
      <p:ext uri="{BB962C8B-B14F-4D97-AF65-F5344CB8AC3E}">
        <p14:creationId xmlns:p14="http://schemas.microsoft.com/office/powerpoint/2010/main" val="3264294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6E126-6905-66A4-1855-6DBA1EC68827}"/>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BB05EC07-E9BB-4D1E-F301-D00428BE7110}"/>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EFD37537-0EA1-3F61-3F11-F4B8E451CEEA}"/>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rPr>
              <a:t>Proyecto País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6" name="Imagen 5" descr="Interfaz de usuario gráfica&#10;&#10;El contenido generado por IA puede ser incorrecto.">
            <a:extLst>
              <a:ext uri="{FF2B5EF4-FFF2-40B4-BE49-F238E27FC236}">
                <a16:creationId xmlns:a16="http://schemas.microsoft.com/office/drawing/2014/main" id="{9B2EFF9D-F88D-49E8-4A85-BC552CC50922}"/>
              </a:ext>
            </a:extLst>
          </p:cNvPr>
          <p:cNvPicPr>
            <a:picLocks noChangeAspect="1"/>
          </p:cNvPicPr>
          <p:nvPr/>
        </p:nvPicPr>
        <p:blipFill>
          <a:blip r:embed="rId4"/>
          <a:stretch>
            <a:fillRect/>
          </a:stretch>
        </p:blipFill>
        <p:spPr>
          <a:xfrm>
            <a:off x="0" y="1224414"/>
            <a:ext cx="11520488" cy="5104273"/>
          </a:xfrm>
          <a:prstGeom prst="rect">
            <a:avLst/>
          </a:prstGeom>
        </p:spPr>
      </p:pic>
    </p:spTree>
    <p:extLst>
      <p:ext uri="{BB962C8B-B14F-4D97-AF65-F5344CB8AC3E}">
        <p14:creationId xmlns:p14="http://schemas.microsoft.com/office/powerpoint/2010/main" val="3457251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63136-201F-5252-C284-69B6C49D842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EB3A8866-C129-C0E2-899C-9546B446CA1A}"/>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F124B6B1-9A1B-1476-D03A-32198E2243C1}"/>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rPr>
              <a:t>Proyecto País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7" name="Imagen 6" descr="Interfaz de usuario gráfica, Texto, Aplicación&#10;&#10;El contenido generado por IA puede ser incorrecto.">
            <a:extLst>
              <a:ext uri="{FF2B5EF4-FFF2-40B4-BE49-F238E27FC236}">
                <a16:creationId xmlns:a16="http://schemas.microsoft.com/office/drawing/2014/main" id="{DCDE074D-034C-82B2-C29B-ED2A0C7F611A}"/>
              </a:ext>
            </a:extLst>
          </p:cNvPr>
          <p:cNvPicPr>
            <a:picLocks noChangeAspect="1"/>
          </p:cNvPicPr>
          <p:nvPr/>
        </p:nvPicPr>
        <p:blipFill>
          <a:blip r:embed="rId4"/>
          <a:stretch>
            <a:fillRect/>
          </a:stretch>
        </p:blipFill>
        <p:spPr>
          <a:xfrm>
            <a:off x="43542" y="927370"/>
            <a:ext cx="11520488" cy="5502420"/>
          </a:xfrm>
          <a:prstGeom prst="rect">
            <a:avLst/>
          </a:prstGeom>
        </p:spPr>
      </p:pic>
      <p:sp>
        <p:nvSpPr>
          <p:cNvPr id="5" name="Rectángulo redondeado 8">
            <a:extLst>
              <a:ext uri="{FF2B5EF4-FFF2-40B4-BE49-F238E27FC236}">
                <a16:creationId xmlns:a16="http://schemas.microsoft.com/office/drawing/2014/main" id="{B23C5D26-9260-57C7-825B-F2005A6D9CD1}"/>
              </a:ext>
            </a:extLst>
          </p:cNvPr>
          <p:cNvSpPr/>
          <p:nvPr/>
        </p:nvSpPr>
        <p:spPr>
          <a:xfrm>
            <a:off x="2906487" y="4421852"/>
            <a:ext cx="3516086" cy="44406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ángulo redondeado 8">
            <a:extLst>
              <a:ext uri="{FF2B5EF4-FFF2-40B4-BE49-F238E27FC236}">
                <a16:creationId xmlns:a16="http://schemas.microsoft.com/office/drawing/2014/main" id="{CFF4C83B-A6AE-E211-4582-00CC956727C4}"/>
              </a:ext>
            </a:extLst>
          </p:cNvPr>
          <p:cNvSpPr/>
          <p:nvPr/>
        </p:nvSpPr>
        <p:spPr>
          <a:xfrm>
            <a:off x="4125686" y="5225143"/>
            <a:ext cx="2275116" cy="34834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162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0B896-1EDB-EC36-D2D6-B5D8D93BFA48}"/>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051A9BF-57DB-CEEE-405A-F607B025BB7F}"/>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5F3F6B19-06E3-4FC7-815A-D42B994A2439}"/>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rPr>
              <a:t>Proyecto País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sp>
        <p:nvSpPr>
          <p:cNvPr id="5" name="CuadroTexto 4">
            <a:extLst>
              <a:ext uri="{FF2B5EF4-FFF2-40B4-BE49-F238E27FC236}">
                <a16:creationId xmlns:a16="http://schemas.microsoft.com/office/drawing/2014/main" id="{C915E383-7542-A78F-6B16-726A71C9A31F}"/>
              </a:ext>
            </a:extLst>
          </p:cNvPr>
          <p:cNvSpPr txBox="1"/>
          <p:nvPr/>
        </p:nvSpPr>
        <p:spPr>
          <a:xfrm>
            <a:off x="261257" y="1468121"/>
            <a:ext cx="10472058" cy="3785652"/>
          </a:xfrm>
          <a:prstGeom prst="rect">
            <a:avLst/>
          </a:prstGeom>
          <a:noFill/>
        </p:spPr>
        <p:txBody>
          <a:bodyPr wrap="square">
            <a:spAutoFit/>
          </a:bodyPr>
          <a:lstStyle>
            <a:defPPr>
              <a:defRPr lang="en-US"/>
            </a:defPPr>
            <a:lvl1pPr marL="457200" indent="-457200">
              <a:buFont typeface="Arial" panose="020B0604020202020204" pitchFamily="34" charset="0"/>
              <a:buChar char="•"/>
              <a:defRPr>
                <a:solidFill>
                  <a:schemeClr val="bg1"/>
                </a:solidFill>
                <a:latin typeface="Ebrima" panose="02000000000000000000" pitchFamily="2" charset="0"/>
                <a:ea typeface="Ebrima" panose="02000000000000000000" pitchFamily="2" charset="0"/>
                <a:cs typeface="Ebrima" panose="02000000000000000000" pitchFamily="2" charset="0"/>
              </a:defRPr>
            </a:lvl1pPr>
            <a:lvl2pPr marL="800100" lvl="1" indent="-342900">
              <a:buFont typeface="Arial" panose="020B0604020202020204" pitchFamily="34" charset="0"/>
              <a:buChar char="•"/>
              <a:defRPr>
                <a:solidFill>
                  <a:schemeClr val="bg1"/>
                </a:solidFill>
                <a:latin typeface="Ebrima" panose="02000000000000000000" pitchFamily="2" charset="0"/>
                <a:ea typeface="Ebrima" panose="02000000000000000000" pitchFamily="2" charset="0"/>
                <a:cs typeface="Ebrima" panose="02000000000000000000" pitchFamily="2" charset="0"/>
              </a:defRPr>
            </a:lvl2pPr>
          </a:lstStyle>
          <a:p>
            <a:pPr marL="0" indent="0">
              <a:buNone/>
            </a:pPr>
            <a:r>
              <a:rPr lang="es-CL" sz="2400" dirty="0"/>
              <a:t>Listado de comisiones que permite ver el siguiente contenido en cada comisión:</a:t>
            </a:r>
          </a:p>
          <a:p>
            <a:pPr marL="0" indent="0">
              <a:buNone/>
            </a:pPr>
            <a:endParaRPr lang="es-CL" sz="2400" dirty="0"/>
          </a:p>
          <a:p>
            <a:r>
              <a:rPr lang="es-CL" sz="2400" dirty="0"/>
              <a:t>Nombre Comisión , </a:t>
            </a:r>
          </a:p>
          <a:p>
            <a:r>
              <a:rPr lang="es-CL" sz="2400" dirty="0"/>
              <a:t>Nombre presidente (s), </a:t>
            </a:r>
          </a:p>
          <a:p>
            <a:r>
              <a:rPr lang="es-CL" sz="2400" dirty="0"/>
              <a:t>Foto presidente actual o foto conceptual, </a:t>
            </a:r>
          </a:p>
          <a:p>
            <a:r>
              <a:rPr lang="es-CL" sz="2400" dirty="0"/>
              <a:t>Participantes, </a:t>
            </a:r>
          </a:p>
          <a:p>
            <a:r>
              <a:rPr lang="es-CL" sz="2400" dirty="0"/>
              <a:t>Contenidos sintéticos textos o video (cero o varios), </a:t>
            </a:r>
          </a:p>
          <a:p>
            <a:r>
              <a:rPr lang="es-CL" sz="2400" dirty="0"/>
              <a:t>Contenidos completos informes y videos,</a:t>
            </a:r>
          </a:p>
          <a:p>
            <a:r>
              <a:rPr lang="es-CL" sz="2400" dirty="0"/>
              <a:t>Opciones </a:t>
            </a:r>
          </a:p>
        </p:txBody>
      </p:sp>
    </p:spTree>
    <p:extLst>
      <p:ext uri="{BB962C8B-B14F-4D97-AF65-F5344CB8AC3E}">
        <p14:creationId xmlns:p14="http://schemas.microsoft.com/office/powerpoint/2010/main" val="1921689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80C85-DABA-CC53-C4B8-6D94F0C1690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507FBFE-B895-8210-89E9-69CB9C2EFF7E}"/>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4B15F629-3B18-A78A-5B82-08160E91D4A2}"/>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rPr>
              <a:t>Proyecto País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5" name="Imagen 4" descr="Captura de pantalla de un celular&#10;&#10;El contenido generado por IA puede ser incorrecto.">
            <a:extLst>
              <a:ext uri="{FF2B5EF4-FFF2-40B4-BE49-F238E27FC236}">
                <a16:creationId xmlns:a16="http://schemas.microsoft.com/office/drawing/2014/main" id="{70A5E9DA-CA93-A59B-5858-73BB4F1DB15D}"/>
              </a:ext>
            </a:extLst>
          </p:cNvPr>
          <p:cNvPicPr>
            <a:picLocks noChangeAspect="1"/>
          </p:cNvPicPr>
          <p:nvPr/>
        </p:nvPicPr>
        <p:blipFill>
          <a:blip r:embed="rId4"/>
          <a:stretch>
            <a:fillRect/>
          </a:stretch>
        </p:blipFill>
        <p:spPr>
          <a:xfrm>
            <a:off x="0" y="1090155"/>
            <a:ext cx="11520488" cy="5329248"/>
          </a:xfrm>
          <a:prstGeom prst="rect">
            <a:avLst/>
          </a:prstGeom>
        </p:spPr>
      </p:pic>
    </p:spTree>
    <p:extLst>
      <p:ext uri="{BB962C8B-B14F-4D97-AF65-F5344CB8AC3E}">
        <p14:creationId xmlns:p14="http://schemas.microsoft.com/office/powerpoint/2010/main" val="2614665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FBDB4-B748-907F-528F-5EFD0482E649}"/>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CD4D5FB4-0AD6-ABA1-3639-796BE0E00F9A}"/>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CED11DEA-872D-13AE-1174-E09AA67241DD}"/>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Nosotros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6" name="Imagen 5" descr="Una captura de pantalla de un celular con texto e imagen&#10;&#10;El contenido generado por IA puede ser incorrecto.">
            <a:extLst>
              <a:ext uri="{FF2B5EF4-FFF2-40B4-BE49-F238E27FC236}">
                <a16:creationId xmlns:a16="http://schemas.microsoft.com/office/drawing/2014/main" id="{EBCDDCCE-DC7E-B0E2-3970-B8AFD87FA8CA}"/>
              </a:ext>
            </a:extLst>
          </p:cNvPr>
          <p:cNvPicPr>
            <a:picLocks noChangeAspect="1"/>
          </p:cNvPicPr>
          <p:nvPr/>
        </p:nvPicPr>
        <p:blipFill>
          <a:blip r:embed="rId4"/>
          <a:stretch>
            <a:fillRect/>
          </a:stretch>
        </p:blipFill>
        <p:spPr>
          <a:xfrm>
            <a:off x="32658" y="1211326"/>
            <a:ext cx="11520488" cy="5021592"/>
          </a:xfrm>
          <a:prstGeom prst="rect">
            <a:avLst/>
          </a:prstGeom>
        </p:spPr>
      </p:pic>
    </p:spTree>
    <p:extLst>
      <p:ext uri="{BB962C8B-B14F-4D97-AF65-F5344CB8AC3E}">
        <p14:creationId xmlns:p14="http://schemas.microsoft.com/office/powerpoint/2010/main" val="2737658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D0323-8459-C3B3-21E4-1260E517CB48}"/>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0A3F5866-17C8-FF0C-D046-967E97CCE8C9}"/>
              </a:ext>
            </a:extLst>
          </p:cNvPr>
          <p:cNvPicPr>
            <a:picLocks noChangeAspect="1"/>
          </p:cNvPicPr>
          <p:nvPr/>
        </p:nvPicPr>
        <p:blipFill>
          <a:blip r:embed="rId2"/>
          <a:stretch>
            <a:fillRect/>
          </a:stretch>
        </p:blipFill>
        <p:spPr>
          <a:xfrm>
            <a:off x="-16935" y="-7859"/>
            <a:ext cx="11566353" cy="6559472"/>
          </a:xfrm>
          <a:prstGeom prst="rect">
            <a:avLst/>
          </a:prstGeom>
        </p:spPr>
      </p:pic>
    </p:spTree>
    <p:extLst>
      <p:ext uri="{BB962C8B-B14F-4D97-AF65-F5344CB8AC3E}">
        <p14:creationId xmlns:p14="http://schemas.microsoft.com/office/powerpoint/2010/main" val="8712814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4B947-E9DC-F09A-65F5-4243EFE2A39C}"/>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C6A112DB-D59E-3D82-BE87-47BA5612BF52}"/>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59540C9B-5F05-E026-B608-C18AC3053C04}"/>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Nosotros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6" name="Imagen 5" descr="Una captura de pantalla de un celular con texto e imagen&#10;&#10;El contenido generado por IA puede ser incorrecto.">
            <a:extLst>
              <a:ext uri="{FF2B5EF4-FFF2-40B4-BE49-F238E27FC236}">
                <a16:creationId xmlns:a16="http://schemas.microsoft.com/office/drawing/2014/main" id="{CF50BBCE-BFAA-6FDB-BA34-50D981C3A1B1}"/>
              </a:ext>
            </a:extLst>
          </p:cNvPr>
          <p:cNvPicPr>
            <a:picLocks noChangeAspect="1"/>
          </p:cNvPicPr>
          <p:nvPr/>
        </p:nvPicPr>
        <p:blipFill>
          <a:blip r:embed="rId4"/>
          <a:stretch>
            <a:fillRect/>
          </a:stretch>
        </p:blipFill>
        <p:spPr>
          <a:xfrm>
            <a:off x="32658" y="1211326"/>
            <a:ext cx="11520488" cy="5021592"/>
          </a:xfrm>
          <a:prstGeom prst="rect">
            <a:avLst/>
          </a:prstGeom>
        </p:spPr>
      </p:pic>
    </p:spTree>
    <p:extLst>
      <p:ext uri="{BB962C8B-B14F-4D97-AF65-F5344CB8AC3E}">
        <p14:creationId xmlns:p14="http://schemas.microsoft.com/office/powerpoint/2010/main" val="3088935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E36D9-476E-8E3D-E718-F078ADB610FC}"/>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F78C5C93-8CF4-1C01-CE86-1DDA669408B2}"/>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65F022D7-4DD2-6756-8FB1-0204CD436065}"/>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Nosotros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5" name="Imagen 4" descr="Interfaz de usuario gráfica&#10;&#10;El contenido generado por IA puede ser incorrecto.">
            <a:extLst>
              <a:ext uri="{FF2B5EF4-FFF2-40B4-BE49-F238E27FC236}">
                <a16:creationId xmlns:a16="http://schemas.microsoft.com/office/drawing/2014/main" id="{BD700F07-C22F-764D-F1FF-84FABBC3DD34}"/>
              </a:ext>
            </a:extLst>
          </p:cNvPr>
          <p:cNvPicPr>
            <a:picLocks noChangeAspect="1"/>
          </p:cNvPicPr>
          <p:nvPr/>
        </p:nvPicPr>
        <p:blipFill>
          <a:blip r:embed="rId4"/>
          <a:stretch>
            <a:fillRect/>
          </a:stretch>
        </p:blipFill>
        <p:spPr>
          <a:xfrm>
            <a:off x="0" y="20344"/>
            <a:ext cx="11520488" cy="6510924"/>
          </a:xfrm>
          <a:prstGeom prst="rect">
            <a:avLst/>
          </a:prstGeom>
        </p:spPr>
      </p:pic>
    </p:spTree>
    <p:extLst>
      <p:ext uri="{BB962C8B-B14F-4D97-AF65-F5344CB8AC3E}">
        <p14:creationId xmlns:p14="http://schemas.microsoft.com/office/powerpoint/2010/main" val="18259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47BF9-0242-E725-4923-FB9B9D75FAE9}"/>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C1BE66FE-CAE4-C861-05F5-0F9F32DBB537}"/>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BDF7EAC9-E9C5-89BB-D3C4-EAA95203A695}"/>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Nosotros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6" name="Imagen 5" descr="Interfaz de usuario gráfica, Texto&#10;&#10;El contenido generado por IA puede ser incorrecto.">
            <a:extLst>
              <a:ext uri="{FF2B5EF4-FFF2-40B4-BE49-F238E27FC236}">
                <a16:creationId xmlns:a16="http://schemas.microsoft.com/office/drawing/2014/main" id="{092BE1BB-7ADA-10AA-18D3-63AC797B888A}"/>
              </a:ext>
            </a:extLst>
          </p:cNvPr>
          <p:cNvPicPr>
            <a:picLocks noChangeAspect="1"/>
          </p:cNvPicPr>
          <p:nvPr/>
        </p:nvPicPr>
        <p:blipFill>
          <a:blip r:embed="rId4"/>
          <a:stretch>
            <a:fillRect/>
          </a:stretch>
        </p:blipFill>
        <p:spPr>
          <a:xfrm>
            <a:off x="0" y="1051895"/>
            <a:ext cx="11520488" cy="4447823"/>
          </a:xfrm>
          <a:prstGeom prst="rect">
            <a:avLst/>
          </a:prstGeom>
        </p:spPr>
      </p:pic>
    </p:spTree>
    <p:extLst>
      <p:ext uri="{BB962C8B-B14F-4D97-AF65-F5344CB8AC3E}">
        <p14:creationId xmlns:p14="http://schemas.microsoft.com/office/powerpoint/2010/main" val="2544488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9DE6F-176C-7F23-AC00-224527552F4C}"/>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83416838-5DC1-96B9-35D5-764B92395157}"/>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EBAB31C1-B7B8-5105-5324-84A4E1ED0AE0}"/>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Nosotros</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6" name="Imagen 5" descr="Interfaz de usuario gráfica, Texto&#10;&#10;El contenido generado por IA puede ser incorrecto.">
            <a:extLst>
              <a:ext uri="{FF2B5EF4-FFF2-40B4-BE49-F238E27FC236}">
                <a16:creationId xmlns:a16="http://schemas.microsoft.com/office/drawing/2014/main" id="{6436B759-3607-1A7F-1EAB-01E12C8F71D3}"/>
              </a:ext>
            </a:extLst>
          </p:cNvPr>
          <p:cNvPicPr>
            <a:picLocks noChangeAspect="1"/>
          </p:cNvPicPr>
          <p:nvPr/>
        </p:nvPicPr>
        <p:blipFill>
          <a:blip r:embed="rId4"/>
          <a:stretch>
            <a:fillRect/>
          </a:stretch>
        </p:blipFill>
        <p:spPr>
          <a:xfrm>
            <a:off x="0" y="1051895"/>
            <a:ext cx="11520488" cy="4447823"/>
          </a:xfrm>
          <a:prstGeom prst="rect">
            <a:avLst/>
          </a:prstGeom>
        </p:spPr>
      </p:pic>
      <p:pic>
        <p:nvPicPr>
          <p:cNvPr id="8" name="Imagen 7" descr="Interfaz de usuario gráfica, Aplicación&#10;&#10;El contenido generado por IA puede ser incorrecto.">
            <a:extLst>
              <a:ext uri="{FF2B5EF4-FFF2-40B4-BE49-F238E27FC236}">
                <a16:creationId xmlns:a16="http://schemas.microsoft.com/office/drawing/2014/main" id="{BDE8F2BF-7B89-C8D8-1609-DE73FC52FA77}"/>
              </a:ext>
            </a:extLst>
          </p:cNvPr>
          <p:cNvPicPr>
            <a:picLocks noChangeAspect="1"/>
          </p:cNvPicPr>
          <p:nvPr/>
        </p:nvPicPr>
        <p:blipFill>
          <a:blip r:embed="rId5"/>
          <a:stretch>
            <a:fillRect/>
          </a:stretch>
        </p:blipFill>
        <p:spPr>
          <a:xfrm>
            <a:off x="24597" y="0"/>
            <a:ext cx="11471294" cy="6551613"/>
          </a:xfrm>
          <a:prstGeom prst="rect">
            <a:avLst/>
          </a:prstGeom>
        </p:spPr>
      </p:pic>
    </p:spTree>
    <p:extLst>
      <p:ext uri="{BB962C8B-B14F-4D97-AF65-F5344CB8AC3E}">
        <p14:creationId xmlns:p14="http://schemas.microsoft.com/office/powerpoint/2010/main" val="934789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A9938-B3D1-AC5A-0929-72A77BEB48C5}"/>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00F71E25-D7B2-BA7C-A38E-F5C7D13BA48C}"/>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CD933FE3-41BF-846E-4A93-3D3A4909A5C9}"/>
              </a:ext>
            </a:extLst>
          </p:cNvPr>
          <p:cNvSpPr txBox="1"/>
          <p:nvPr/>
        </p:nvSpPr>
        <p:spPr>
          <a:xfrm>
            <a:off x="3163502" y="77261"/>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rPr>
              <a:t>Nuestra historia</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4" name="Imagen 3">
            <a:extLst>
              <a:ext uri="{FF2B5EF4-FFF2-40B4-BE49-F238E27FC236}">
                <a16:creationId xmlns:a16="http://schemas.microsoft.com/office/drawing/2014/main" id="{E4F11F5A-4DC9-C177-2AB0-2B0ACDE35E7D}"/>
              </a:ext>
            </a:extLst>
          </p:cNvPr>
          <p:cNvPicPr>
            <a:picLocks noChangeAspect="1"/>
          </p:cNvPicPr>
          <p:nvPr/>
        </p:nvPicPr>
        <p:blipFill>
          <a:blip r:embed="rId4"/>
          <a:stretch>
            <a:fillRect/>
          </a:stretch>
        </p:blipFill>
        <p:spPr>
          <a:xfrm>
            <a:off x="893810" y="3082350"/>
            <a:ext cx="846516" cy="924753"/>
          </a:xfrm>
          <a:prstGeom prst="rect">
            <a:avLst/>
          </a:prstGeom>
        </p:spPr>
      </p:pic>
      <p:pic>
        <p:nvPicPr>
          <p:cNvPr id="5" name="Imagen 4">
            <a:extLst>
              <a:ext uri="{FF2B5EF4-FFF2-40B4-BE49-F238E27FC236}">
                <a16:creationId xmlns:a16="http://schemas.microsoft.com/office/drawing/2014/main" id="{A4A46BE0-5911-64AF-E5A1-1D11AD07CF33}"/>
              </a:ext>
            </a:extLst>
          </p:cNvPr>
          <p:cNvPicPr>
            <a:picLocks noChangeAspect="1"/>
          </p:cNvPicPr>
          <p:nvPr/>
        </p:nvPicPr>
        <p:blipFill>
          <a:blip r:embed="rId5"/>
          <a:stretch>
            <a:fillRect/>
          </a:stretch>
        </p:blipFill>
        <p:spPr>
          <a:xfrm>
            <a:off x="1801164" y="3082350"/>
            <a:ext cx="559271" cy="692465"/>
          </a:xfrm>
          <a:prstGeom prst="rect">
            <a:avLst/>
          </a:prstGeom>
        </p:spPr>
      </p:pic>
      <p:pic>
        <p:nvPicPr>
          <p:cNvPr id="6" name="Imagen 5">
            <a:extLst>
              <a:ext uri="{FF2B5EF4-FFF2-40B4-BE49-F238E27FC236}">
                <a16:creationId xmlns:a16="http://schemas.microsoft.com/office/drawing/2014/main" id="{6E5D7546-02A2-0C92-8430-9AE3D42AC00F}"/>
              </a:ext>
            </a:extLst>
          </p:cNvPr>
          <p:cNvPicPr>
            <a:picLocks noChangeAspect="1"/>
          </p:cNvPicPr>
          <p:nvPr/>
        </p:nvPicPr>
        <p:blipFill>
          <a:blip r:embed="rId6"/>
          <a:stretch>
            <a:fillRect/>
          </a:stretch>
        </p:blipFill>
        <p:spPr>
          <a:xfrm>
            <a:off x="2852481" y="346469"/>
            <a:ext cx="622043" cy="644535"/>
          </a:xfrm>
          <a:prstGeom prst="rect">
            <a:avLst/>
          </a:prstGeom>
        </p:spPr>
      </p:pic>
      <p:pic>
        <p:nvPicPr>
          <p:cNvPr id="8" name="Imagen 7">
            <a:extLst>
              <a:ext uri="{FF2B5EF4-FFF2-40B4-BE49-F238E27FC236}">
                <a16:creationId xmlns:a16="http://schemas.microsoft.com/office/drawing/2014/main" id="{9048498C-8A84-8A62-0942-F077677C2D1E}"/>
              </a:ext>
            </a:extLst>
          </p:cNvPr>
          <p:cNvPicPr>
            <a:picLocks noChangeAspect="1"/>
          </p:cNvPicPr>
          <p:nvPr/>
        </p:nvPicPr>
        <p:blipFill>
          <a:blip r:embed="rId7"/>
          <a:stretch>
            <a:fillRect/>
          </a:stretch>
        </p:blipFill>
        <p:spPr>
          <a:xfrm>
            <a:off x="3104154" y="2393324"/>
            <a:ext cx="568653" cy="689026"/>
          </a:xfrm>
          <a:prstGeom prst="rect">
            <a:avLst/>
          </a:prstGeom>
        </p:spPr>
      </p:pic>
      <p:pic>
        <p:nvPicPr>
          <p:cNvPr id="9" name="Picture 2" descr="PROYECTO PAÍS 2025 y 2040">
            <a:extLst>
              <a:ext uri="{FF2B5EF4-FFF2-40B4-BE49-F238E27FC236}">
                <a16:creationId xmlns:a16="http://schemas.microsoft.com/office/drawing/2014/main" id="{60A3EC0F-08A7-1991-7183-0D9529627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3635" y="53157"/>
            <a:ext cx="623576" cy="66668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800EA7C-D7D4-BE83-A982-7A3403F5A8F2}"/>
              </a:ext>
            </a:extLst>
          </p:cNvPr>
          <p:cNvPicPr>
            <a:picLocks noChangeAspect="1"/>
          </p:cNvPicPr>
          <p:nvPr/>
        </p:nvPicPr>
        <p:blipFill>
          <a:blip r:embed="rId9"/>
          <a:stretch>
            <a:fillRect/>
          </a:stretch>
        </p:blipFill>
        <p:spPr>
          <a:xfrm>
            <a:off x="3503553" y="164473"/>
            <a:ext cx="623576" cy="674044"/>
          </a:xfrm>
          <a:prstGeom prst="rect">
            <a:avLst/>
          </a:prstGeom>
        </p:spPr>
      </p:pic>
      <p:sp>
        <p:nvSpPr>
          <p:cNvPr id="11" name="Título 1">
            <a:extLst>
              <a:ext uri="{FF2B5EF4-FFF2-40B4-BE49-F238E27FC236}">
                <a16:creationId xmlns:a16="http://schemas.microsoft.com/office/drawing/2014/main" id="{E1E77448-3910-9C40-4E48-A1A32C0C5F11}"/>
              </a:ext>
            </a:extLst>
          </p:cNvPr>
          <p:cNvSpPr txBox="1">
            <a:spLocks/>
          </p:cNvSpPr>
          <p:nvPr/>
        </p:nvSpPr>
        <p:spPr>
          <a:xfrm>
            <a:off x="4769100" y="704220"/>
            <a:ext cx="6829020" cy="5974928"/>
          </a:xfrm>
          <a:prstGeom prst="rect">
            <a:avLst/>
          </a:prstGeom>
        </p:spPr>
        <p:txBody>
          <a:bodyPr vert="horz" lIns="68739" tIns="34370" rIns="68739" bIns="34370" rtlCol="0" anchor="ctr">
            <a:noAutofit/>
          </a:bodyPr>
          <a:lstStyle>
            <a:lvl1pPr algn="l" defTabSz="914400" rtl="0" eaLnBrk="1" latinLnBrk="0" hangingPunct="1">
              <a:lnSpc>
                <a:spcPct val="100000"/>
              </a:lnSpc>
              <a:spcBef>
                <a:spcPct val="0"/>
              </a:spcBef>
              <a:buNone/>
              <a:defRPr lang="es-CL" sz="4000" b="1" kern="12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2002 Proyecto País 2010 </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2004 Colaboración internacional representando a Chile en creación de estrategias de largo lazo y apoyando a Perú y Venezuela en la materia (ONU,BM,CEPAL, CEPLAN)</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2005 Proyecto País 2020</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2011 Proyecto País 2025</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2013-Creación Fundación </a:t>
            </a:r>
            <a:r>
              <a:rPr lang="es-MX" sz="1134" b="0" dirty="0" err="1">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ChileconTodo</a:t>
            </a: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 para implementar las propuestas del Proyecto País del CI</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2013 Movimiento  “Chile Descentralizado …. Desarrollado” con alrededor de 70 organizaciones colaboradoras para la creación de la Comisión de Estado para desarrollar los </a:t>
            </a:r>
            <a:r>
              <a:rPr lang="es-MX" sz="1134" b="0" dirty="0" err="1">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GOREs</a:t>
            </a: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2013-2019 </a:t>
            </a:r>
            <a:r>
              <a:rPr lang="es-MX" sz="1134" b="0" dirty="0" err="1">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AricaconTodo</a:t>
            </a: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 Cabrera, Alejandro; L’Huillier, Gastón; Sotil, Rafael. </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2014 Creación de Magister de </a:t>
            </a:r>
            <a:r>
              <a:rPr lang="es-MX" sz="1134" b="0" dirty="0" err="1">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Ing</a:t>
            </a: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 Industrial UAI (MII UAI), en base a Proyecto País y las necesidades de capital humano Ejecutivo que se generan.</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2016-Índice de Competitividad de Ciudades (ÍCC en 27  áreas funcionales urbanas)Belmar, Christian; Escobar, Gonzalo; L'Huillier, Gastón; Marshall, Jorge. 2016. </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2017 Situación de </a:t>
            </a:r>
            <a:r>
              <a:rPr lang="es-MX" sz="1134" b="0" dirty="0" err="1">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I+d+í</a:t>
            </a: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 en 27 ciudades contratado por CNID</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2018-Chile un Jugador de nivel mundial en infraestructura de Data Centers y Nubes, </a:t>
            </a:r>
            <a:r>
              <a:rPr lang="es-MX" sz="1134" b="0" dirty="0" err="1">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pag.</a:t>
            </a: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 229. L’Huillier, Gastón; Muñoz, Guillermo; San Martín, Jaime y otros autores. Chile Tiene Futuro desde sus Territorios, Comisión Desafíos del Futuro, Senado de la República de Chile 2018-2022, </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2019 Proyecto País 2040</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2020-Estrategias de Transformación Digital. Editorial </a:t>
            </a:r>
            <a:r>
              <a:rPr lang="es-MX" sz="1134" b="0" dirty="0" err="1">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Penguin</a:t>
            </a: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 L’Huillier, Gastón; Muñoz, Guillermo; Vega, Pablo. 2020. </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2023 creación Centro Anticipación y Creación de Futuro CAF </a:t>
            </a:r>
            <a:r>
              <a:rPr lang="es-MX" sz="1134" b="0" dirty="0" err="1">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AyP</a:t>
            </a: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  como innovación para la solución de fallas de la institucionalidad a nivel de GORES y Tramitología.</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2023.-Energiás verdes y des carbonización: su impacto en el proyecto común de  futuro regional. Centro de Anticipación y Creación de Futuro de Arica y Parinacota (CAF AYP)</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2013 a 2025 Aproximadamente 40 cursos con contenidos del Proyecto País en universidades de Chile,  Santa María, UAI, de Tarapacá, Mayor y  U de Concepción.</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2002 a 2025 .-+500 proyectos gestión </a:t>
            </a:r>
            <a:r>
              <a:rPr lang="es-MX" sz="1134" b="0" dirty="0" err="1">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Groupeloyal</a:t>
            </a: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 interviniendo con contenidos del PPCI en sector publico y privado incluyendo las siguientes organizaciones públicas</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2024. Comienzo de campaña para promover el desarrollo de ecoparques industriales.</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2025 Proyecto País 2050 (febrero del 2025)</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Relato de los chilenos-Libro de las sabidurías</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Relato de los chilenos-Libro de proyección futura</a:t>
            </a:r>
          </a:p>
          <a:p>
            <a:pPr marL="216004" indent="-216004">
              <a:buFont typeface="+mj-lt"/>
              <a:buAutoNum type="arabicPeriod"/>
            </a:pPr>
            <a:r>
              <a:rPr lang="es-MX" sz="1134" b="0" dirty="0">
                <a:solidFill>
                  <a:prstClr val="white"/>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Manual CAM+ Metodología de Diagnóstico y Transformación para Organizaciones Adaptativas</a:t>
            </a:r>
          </a:p>
        </p:txBody>
      </p:sp>
      <p:cxnSp>
        <p:nvCxnSpPr>
          <p:cNvPr id="12" name="Conector recto de flecha 11">
            <a:extLst>
              <a:ext uri="{FF2B5EF4-FFF2-40B4-BE49-F238E27FC236}">
                <a16:creationId xmlns:a16="http://schemas.microsoft.com/office/drawing/2014/main" id="{4FC39473-909F-36A4-6C22-9434F469DA80}"/>
              </a:ext>
            </a:extLst>
          </p:cNvPr>
          <p:cNvCxnSpPr>
            <a:cxnSpLocks/>
          </p:cNvCxnSpPr>
          <p:nvPr/>
        </p:nvCxnSpPr>
        <p:spPr>
          <a:xfrm flipH="1" flipV="1">
            <a:off x="4769100" y="719837"/>
            <a:ext cx="83356" cy="2327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358239BD-1BC5-083B-6EFC-F2D9B9347D56}"/>
              </a:ext>
            </a:extLst>
          </p:cNvPr>
          <p:cNvCxnSpPr>
            <a:cxnSpLocks/>
          </p:cNvCxnSpPr>
          <p:nvPr/>
        </p:nvCxnSpPr>
        <p:spPr>
          <a:xfrm flipH="1" flipV="1">
            <a:off x="4127128" y="805351"/>
            <a:ext cx="774238" cy="3376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75D2D178-856C-F366-898D-43AA75A237D1}"/>
              </a:ext>
            </a:extLst>
          </p:cNvPr>
          <p:cNvCxnSpPr>
            <a:cxnSpLocks/>
          </p:cNvCxnSpPr>
          <p:nvPr/>
        </p:nvCxnSpPr>
        <p:spPr>
          <a:xfrm flipH="1" flipV="1">
            <a:off x="3405996" y="924031"/>
            <a:ext cx="1422048" cy="204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45711240-05E5-70E8-3DE8-59B535967B08}"/>
              </a:ext>
            </a:extLst>
          </p:cNvPr>
          <p:cNvCxnSpPr>
            <a:cxnSpLocks/>
            <a:endCxn id="19" idx="3"/>
          </p:cNvCxnSpPr>
          <p:nvPr/>
        </p:nvCxnSpPr>
        <p:spPr>
          <a:xfrm flipH="1" flipV="1">
            <a:off x="2802936" y="1026379"/>
            <a:ext cx="2112052" cy="49461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F7C6C94-0FC4-A445-B07B-723ACF83AB34}"/>
              </a:ext>
            </a:extLst>
          </p:cNvPr>
          <p:cNvCxnSpPr>
            <a:cxnSpLocks/>
          </p:cNvCxnSpPr>
          <p:nvPr/>
        </p:nvCxnSpPr>
        <p:spPr>
          <a:xfrm flipH="1" flipV="1">
            <a:off x="2802936" y="1216823"/>
            <a:ext cx="1989178" cy="4205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n 16">
            <a:extLst>
              <a:ext uri="{FF2B5EF4-FFF2-40B4-BE49-F238E27FC236}">
                <a16:creationId xmlns:a16="http://schemas.microsoft.com/office/drawing/2014/main" id="{C83F37C6-C2C5-C65F-A280-CAF290C09AFA}"/>
              </a:ext>
            </a:extLst>
          </p:cNvPr>
          <p:cNvPicPr>
            <a:picLocks noChangeAspect="1"/>
          </p:cNvPicPr>
          <p:nvPr/>
        </p:nvPicPr>
        <p:blipFill>
          <a:blip r:embed="rId10"/>
          <a:stretch>
            <a:fillRect/>
          </a:stretch>
        </p:blipFill>
        <p:spPr>
          <a:xfrm>
            <a:off x="3269543" y="3929478"/>
            <a:ext cx="608804" cy="696922"/>
          </a:xfrm>
          <a:prstGeom prst="rect">
            <a:avLst/>
          </a:prstGeom>
        </p:spPr>
      </p:pic>
      <p:pic>
        <p:nvPicPr>
          <p:cNvPr id="18" name="Picture 2" descr="C:\Users\Gaston\Desktop\transitorios dic2012\wlibro GL emprendimientos\ChileConTodo\LogosChileCon Todo\chileContodo-low.png">
            <a:extLst>
              <a:ext uri="{FF2B5EF4-FFF2-40B4-BE49-F238E27FC236}">
                <a16:creationId xmlns:a16="http://schemas.microsoft.com/office/drawing/2014/main" id="{FFE3EFCE-D5AB-C8CD-9F8A-CC0A62F35E3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35647" y="1415641"/>
            <a:ext cx="995856" cy="3285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Picture 2" descr="PROYECTO PAÍS 2025 y 2040">
            <a:extLst>
              <a:ext uri="{FF2B5EF4-FFF2-40B4-BE49-F238E27FC236}">
                <a16:creationId xmlns:a16="http://schemas.microsoft.com/office/drawing/2014/main" id="{AD6C4A4D-3702-B6D6-4DBE-328A954B4F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0894" y="693858"/>
            <a:ext cx="622043" cy="66504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ector recto de flecha 19">
            <a:extLst>
              <a:ext uri="{FF2B5EF4-FFF2-40B4-BE49-F238E27FC236}">
                <a16:creationId xmlns:a16="http://schemas.microsoft.com/office/drawing/2014/main" id="{A7D0ADE4-A5C6-0E7E-95D6-88486C92B224}"/>
              </a:ext>
            </a:extLst>
          </p:cNvPr>
          <p:cNvCxnSpPr>
            <a:cxnSpLocks/>
          </p:cNvCxnSpPr>
          <p:nvPr/>
        </p:nvCxnSpPr>
        <p:spPr>
          <a:xfrm flipH="1" flipV="1">
            <a:off x="3431503" y="1599630"/>
            <a:ext cx="1438283" cy="2709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Imagen 20">
            <a:extLst>
              <a:ext uri="{FF2B5EF4-FFF2-40B4-BE49-F238E27FC236}">
                <a16:creationId xmlns:a16="http://schemas.microsoft.com/office/drawing/2014/main" id="{249D9350-50EC-B853-9186-9E64889EF356}"/>
              </a:ext>
            </a:extLst>
          </p:cNvPr>
          <p:cNvPicPr>
            <a:picLocks noChangeAspect="1"/>
          </p:cNvPicPr>
          <p:nvPr/>
        </p:nvPicPr>
        <p:blipFill rotWithShape="1">
          <a:blip r:embed="rId12"/>
          <a:srcRect l="7392" r="8166"/>
          <a:stretch/>
        </p:blipFill>
        <p:spPr>
          <a:xfrm flipH="1">
            <a:off x="445776" y="1275190"/>
            <a:ext cx="1655497" cy="722500"/>
          </a:xfrm>
          <a:prstGeom prst="rect">
            <a:avLst/>
          </a:prstGeom>
          <a:ln w="38100">
            <a:solidFill>
              <a:srgbClr val="DEB01F"/>
            </a:solidFill>
          </a:ln>
        </p:spPr>
      </p:pic>
      <p:cxnSp>
        <p:nvCxnSpPr>
          <p:cNvPr id="22" name="Conector recto de flecha 21">
            <a:extLst>
              <a:ext uri="{FF2B5EF4-FFF2-40B4-BE49-F238E27FC236}">
                <a16:creationId xmlns:a16="http://schemas.microsoft.com/office/drawing/2014/main" id="{DA52B319-F58B-1DDD-63BF-D28388BD6C2F}"/>
              </a:ext>
            </a:extLst>
          </p:cNvPr>
          <p:cNvCxnSpPr>
            <a:cxnSpLocks/>
          </p:cNvCxnSpPr>
          <p:nvPr/>
        </p:nvCxnSpPr>
        <p:spPr>
          <a:xfrm flipH="1" flipV="1">
            <a:off x="2101272" y="1889928"/>
            <a:ext cx="2751184" cy="12375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a:extLst>
              <a:ext uri="{FF2B5EF4-FFF2-40B4-BE49-F238E27FC236}">
                <a16:creationId xmlns:a16="http://schemas.microsoft.com/office/drawing/2014/main" id="{52E06349-F888-CA7C-F0DE-A21DC091DD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2487" t="16360" r="29723" b="13751"/>
          <a:stretch>
            <a:fillRect/>
          </a:stretch>
        </p:blipFill>
        <p:spPr bwMode="auto">
          <a:xfrm>
            <a:off x="740749" y="2131866"/>
            <a:ext cx="1328629" cy="79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agen 3">
            <a:extLst>
              <a:ext uri="{FF2B5EF4-FFF2-40B4-BE49-F238E27FC236}">
                <a16:creationId xmlns:a16="http://schemas.microsoft.com/office/drawing/2014/main" id="{23549A3F-4C9B-06BC-4982-4E8D5EA9AFF2}"/>
              </a:ext>
            </a:extLst>
          </p:cNvPr>
          <p:cNvPicPr>
            <a:picLocks noChangeAspect="1"/>
          </p:cNvPicPr>
          <p:nvPr/>
        </p:nvPicPr>
        <p:blipFill rotWithShape="1">
          <a:blip r:embed="rId14"/>
          <a:srcRect l="16171" t="19093" r="16867" b="26188"/>
          <a:stretch/>
        </p:blipFill>
        <p:spPr>
          <a:xfrm>
            <a:off x="1405062" y="2663043"/>
            <a:ext cx="652264" cy="257001"/>
          </a:xfrm>
          <a:prstGeom prst="rect">
            <a:avLst/>
          </a:prstGeom>
        </p:spPr>
      </p:pic>
      <p:cxnSp>
        <p:nvCxnSpPr>
          <p:cNvPr id="25" name="Conector recto de flecha 24">
            <a:extLst>
              <a:ext uri="{FF2B5EF4-FFF2-40B4-BE49-F238E27FC236}">
                <a16:creationId xmlns:a16="http://schemas.microsoft.com/office/drawing/2014/main" id="{986D4B1F-AC20-3A5D-2D2F-E5E0D88BD039}"/>
              </a:ext>
            </a:extLst>
          </p:cNvPr>
          <p:cNvCxnSpPr>
            <a:cxnSpLocks/>
          </p:cNvCxnSpPr>
          <p:nvPr/>
        </p:nvCxnSpPr>
        <p:spPr>
          <a:xfrm flipH="1" flipV="1">
            <a:off x="2039750" y="2259427"/>
            <a:ext cx="2812705" cy="1470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B4D0002E-53A3-8700-F5B5-0F4D2F0D3FF6}"/>
              </a:ext>
            </a:extLst>
          </p:cNvPr>
          <p:cNvCxnSpPr>
            <a:cxnSpLocks/>
          </p:cNvCxnSpPr>
          <p:nvPr/>
        </p:nvCxnSpPr>
        <p:spPr>
          <a:xfrm flipH="1" flipV="1">
            <a:off x="3677044" y="2628421"/>
            <a:ext cx="1192777" cy="2818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PROYECTO PAÍS 2025 y 2040">
            <a:extLst>
              <a:ext uri="{FF2B5EF4-FFF2-40B4-BE49-F238E27FC236}">
                <a16:creationId xmlns:a16="http://schemas.microsoft.com/office/drawing/2014/main" id="{6C7E5130-7966-5662-EB02-9B9C1CB106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273" y="2723211"/>
            <a:ext cx="622043" cy="6650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ector recto de flecha 27">
            <a:extLst>
              <a:ext uri="{FF2B5EF4-FFF2-40B4-BE49-F238E27FC236}">
                <a16:creationId xmlns:a16="http://schemas.microsoft.com/office/drawing/2014/main" id="{1898F09B-9241-6E95-4D68-75B574F6C089}"/>
              </a:ext>
            </a:extLst>
          </p:cNvPr>
          <p:cNvCxnSpPr>
            <a:cxnSpLocks/>
          </p:cNvCxnSpPr>
          <p:nvPr/>
        </p:nvCxnSpPr>
        <p:spPr>
          <a:xfrm flipH="1" flipV="1">
            <a:off x="3002406" y="3201280"/>
            <a:ext cx="1888402" cy="931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408C6E80-E54C-0455-5343-EE3E8993E882}"/>
              </a:ext>
            </a:extLst>
          </p:cNvPr>
          <p:cNvCxnSpPr>
            <a:cxnSpLocks/>
            <a:endCxn id="5" idx="3"/>
          </p:cNvCxnSpPr>
          <p:nvPr/>
        </p:nvCxnSpPr>
        <p:spPr>
          <a:xfrm flipH="1" flipV="1">
            <a:off x="2360435" y="3428583"/>
            <a:ext cx="2571283" cy="304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9F49960-9EFD-3C33-4012-9B6DBB725457}"/>
              </a:ext>
            </a:extLst>
          </p:cNvPr>
          <p:cNvCxnSpPr>
            <a:cxnSpLocks/>
          </p:cNvCxnSpPr>
          <p:nvPr/>
        </p:nvCxnSpPr>
        <p:spPr>
          <a:xfrm flipH="1">
            <a:off x="1740326" y="3810548"/>
            <a:ext cx="3161040" cy="831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B824FB55-C8EC-DB0C-78E7-240ED3B3BD3A}"/>
              </a:ext>
            </a:extLst>
          </p:cNvPr>
          <p:cNvCxnSpPr>
            <a:cxnSpLocks/>
          </p:cNvCxnSpPr>
          <p:nvPr/>
        </p:nvCxnSpPr>
        <p:spPr>
          <a:xfrm flipH="1" flipV="1">
            <a:off x="3858963" y="4161730"/>
            <a:ext cx="1031846" cy="16882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2" descr="PROYECTO PAÍS 2025 y 2040">
            <a:extLst>
              <a:ext uri="{FF2B5EF4-FFF2-40B4-BE49-F238E27FC236}">
                <a16:creationId xmlns:a16="http://schemas.microsoft.com/office/drawing/2014/main" id="{3DC84AD7-12D2-8284-4D1C-92E4C45938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1238" y="5384597"/>
            <a:ext cx="509346" cy="544554"/>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recto de flecha 32">
            <a:extLst>
              <a:ext uri="{FF2B5EF4-FFF2-40B4-BE49-F238E27FC236}">
                <a16:creationId xmlns:a16="http://schemas.microsoft.com/office/drawing/2014/main" id="{7FB4B70D-4AC5-92A1-FFB0-13FB4970513B}"/>
              </a:ext>
            </a:extLst>
          </p:cNvPr>
          <p:cNvCxnSpPr>
            <a:cxnSpLocks/>
          </p:cNvCxnSpPr>
          <p:nvPr/>
        </p:nvCxnSpPr>
        <p:spPr>
          <a:xfrm flipH="1" flipV="1">
            <a:off x="4090039" y="5672946"/>
            <a:ext cx="745290" cy="853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4" name="Imagen 33">
            <a:extLst>
              <a:ext uri="{FF2B5EF4-FFF2-40B4-BE49-F238E27FC236}">
                <a16:creationId xmlns:a16="http://schemas.microsoft.com/office/drawing/2014/main" id="{BC7CBBFF-CFB9-DF10-72AE-252B0DC57A8A}"/>
              </a:ext>
            </a:extLst>
          </p:cNvPr>
          <p:cNvPicPr>
            <a:picLocks noChangeAspect="1"/>
          </p:cNvPicPr>
          <p:nvPr/>
        </p:nvPicPr>
        <p:blipFill>
          <a:blip r:embed="rId15"/>
          <a:stretch>
            <a:fillRect/>
          </a:stretch>
        </p:blipFill>
        <p:spPr>
          <a:xfrm>
            <a:off x="905559" y="4088973"/>
            <a:ext cx="1897377" cy="1148702"/>
          </a:xfrm>
          <a:prstGeom prst="rect">
            <a:avLst/>
          </a:prstGeom>
        </p:spPr>
      </p:pic>
      <p:cxnSp>
        <p:nvCxnSpPr>
          <p:cNvPr id="35" name="Conector recto de flecha 34">
            <a:extLst>
              <a:ext uri="{FF2B5EF4-FFF2-40B4-BE49-F238E27FC236}">
                <a16:creationId xmlns:a16="http://schemas.microsoft.com/office/drawing/2014/main" id="{DF9B1592-4F2C-BCB4-CE7B-E4DEBB848194}"/>
              </a:ext>
            </a:extLst>
          </p:cNvPr>
          <p:cNvCxnSpPr>
            <a:cxnSpLocks/>
          </p:cNvCxnSpPr>
          <p:nvPr/>
        </p:nvCxnSpPr>
        <p:spPr>
          <a:xfrm flipH="1">
            <a:off x="2802937" y="4634170"/>
            <a:ext cx="2087872" cy="1627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F5B51237-C20D-EB62-13F8-5E0825EA353A}"/>
              </a:ext>
            </a:extLst>
          </p:cNvPr>
          <p:cNvCxnSpPr>
            <a:cxnSpLocks/>
          </p:cNvCxnSpPr>
          <p:nvPr/>
        </p:nvCxnSpPr>
        <p:spPr>
          <a:xfrm flipH="1" flipV="1">
            <a:off x="3588139" y="5223518"/>
            <a:ext cx="1247190" cy="2175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Imagen 36">
            <a:extLst>
              <a:ext uri="{FF2B5EF4-FFF2-40B4-BE49-F238E27FC236}">
                <a16:creationId xmlns:a16="http://schemas.microsoft.com/office/drawing/2014/main" id="{46E6EEEC-C0C6-DEF9-9D02-C59367A43647}"/>
              </a:ext>
            </a:extLst>
          </p:cNvPr>
          <p:cNvPicPr>
            <a:picLocks noChangeAspect="1"/>
          </p:cNvPicPr>
          <p:nvPr/>
        </p:nvPicPr>
        <p:blipFill>
          <a:blip r:embed="rId16"/>
          <a:stretch>
            <a:fillRect/>
          </a:stretch>
        </p:blipFill>
        <p:spPr>
          <a:xfrm>
            <a:off x="586511" y="5758343"/>
            <a:ext cx="846515" cy="655550"/>
          </a:xfrm>
          <a:prstGeom prst="rect">
            <a:avLst/>
          </a:prstGeom>
        </p:spPr>
      </p:pic>
      <p:pic>
        <p:nvPicPr>
          <p:cNvPr id="38" name="Imagen 37">
            <a:extLst>
              <a:ext uri="{FF2B5EF4-FFF2-40B4-BE49-F238E27FC236}">
                <a16:creationId xmlns:a16="http://schemas.microsoft.com/office/drawing/2014/main" id="{798EB0F3-DE18-9640-19DE-36BF555E3D71}"/>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03294" y="5312382"/>
            <a:ext cx="1129911" cy="745128"/>
          </a:xfrm>
          <a:prstGeom prst="rect">
            <a:avLst/>
          </a:prstGeom>
          <a:noFill/>
        </p:spPr>
      </p:pic>
      <p:cxnSp>
        <p:nvCxnSpPr>
          <p:cNvPr id="39" name="Conector recto de flecha 38">
            <a:extLst>
              <a:ext uri="{FF2B5EF4-FFF2-40B4-BE49-F238E27FC236}">
                <a16:creationId xmlns:a16="http://schemas.microsoft.com/office/drawing/2014/main" id="{DB97A8FD-E2C9-62E2-3318-12A30C50372F}"/>
              </a:ext>
            </a:extLst>
          </p:cNvPr>
          <p:cNvCxnSpPr>
            <a:cxnSpLocks/>
          </p:cNvCxnSpPr>
          <p:nvPr/>
        </p:nvCxnSpPr>
        <p:spPr>
          <a:xfrm flipH="1" flipV="1">
            <a:off x="1433025" y="6270141"/>
            <a:ext cx="3419430" cy="7299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F1F8ADEB-1ECC-19DE-2436-906E07BD67E5}"/>
              </a:ext>
            </a:extLst>
          </p:cNvPr>
          <p:cNvCxnSpPr>
            <a:cxnSpLocks/>
          </p:cNvCxnSpPr>
          <p:nvPr/>
        </p:nvCxnSpPr>
        <p:spPr>
          <a:xfrm flipH="1" flipV="1">
            <a:off x="2593352" y="5905899"/>
            <a:ext cx="2308014" cy="1104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2E52F7D6-D84E-F23A-384E-CCD5F10D3EC0}"/>
              </a:ext>
            </a:extLst>
          </p:cNvPr>
          <p:cNvCxnSpPr>
            <a:cxnSpLocks/>
          </p:cNvCxnSpPr>
          <p:nvPr/>
        </p:nvCxnSpPr>
        <p:spPr>
          <a:xfrm flipH="1" flipV="1">
            <a:off x="2593352" y="6022639"/>
            <a:ext cx="2198762" cy="1104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2" name="Imagen 41">
            <a:extLst>
              <a:ext uri="{FF2B5EF4-FFF2-40B4-BE49-F238E27FC236}">
                <a16:creationId xmlns:a16="http://schemas.microsoft.com/office/drawing/2014/main" id="{B7D94126-D800-FE69-FBEF-1773409B9C5F}"/>
              </a:ext>
            </a:extLst>
          </p:cNvPr>
          <p:cNvPicPr>
            <a:picLocks noChangeAspect="1"/>
          </p:cNvPicPr>
          <p:nvPr/>
        </p:nvPicPr>
        <p:blipFill>
          <a:blip r:embed="rId18"/>
          <a:stretch>
            <a:fillRect/>
          </a:stretch>
        </p:blipFill>
        <p:spPr>
          <a:xfrm>
            <a:off x="2939523" y="5009585"/>
            <a:ext cx="644396" cy="478070"/>
          </a:xfrm>
          <a:prstGeom prst="rect">
            <a:avLst/>
          </a:prstGeom>
        </p:spPr>
      </p:pic>
    </p:spTree>
    <p:extLst>
      <p:ext uri="{BB962C8B-B14F-4D97-AF65-F5344CB8AC3E}">
        <p14:creationId xmlns:p14="http://schemas.microsoft.com/office/powerpoint/2010/main" val="27352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3A5CC-0E25-64A4-DC49-F1A3903D1E9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97FFCA8-3FD7-5C54-548C-636457960FFA}"/>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4FFCFB0E-2082-8AC9-75B8-34A4373026B0}"/>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Menú Hamburguesa</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7" name="Imagen 6" descr="Interfaz de usuario gráfica, Sitio web&#10;&#10;El contenido generado por IA puede ser incorrecto.">
            <a:extLst>
              <a:ext uri="{FF2B5EF4-FFF2-40B4-BE49-F238E27FC236}">
                <a16:creationId xmlns:a16="http://schemas.microsoft.com/office/drawing/2014/main" id="{C8042295-A151-740B-B031-22DA6578EAA4}"/>
              </a:ext>
            </a:extLst>
          </p:cNvPr>
          <p:cNvPicPr>
            <a:picLocks noChangeAspect="1"/>
          </p:cNvPicPr>
          <p:nvPr/>
        </p:nvPicPr>
        <p:blipFill>
          <a:blip r:embed="rId4"/>
          <a:stretch>
            <a:fillRect/>
          </a:stretch>
        </p:blipFill>
        <p:spPr>
          <a:xfrm>
            <a:off x="34110" y="1137769"/>
            <a:ext cx="11520488" cy="5237716"/>
          </a:xfrm>
          <a:prstGeom prst="rect">
            <a:avLst/>
          </a:prstGeom>
        </p:spPr>
      </p:pic>
    </p:spTree>
    <p:extLst>
      <p:ext uri="{BB962C8B-B14F-4D97-AF65-F5344CB8AC3E}">
        <p14:creationId xmlns:p14="http://schemas.microsoft.com/office/powerpoint/2010/main" val="348614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8D389-3196-13B0-8881-B674FF2F53CC}"/>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549213B-66D1-A151-D96A-2C0278D993F5}"/>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5D57A5E0-BAC6-5332-FBA0-E27E5562CF10}"/>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Ecoparques/desarrollo territorial</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5" name="Imagen 4" descr="Gráfico&#10;&#10;El contenido generado por IA puede ser incorrecto.">
            <a:extLst>
              <a:ext uri="{FF2B5EF4-FFF2-40B4-BE49-F238E27FC236}">
                <a16:creationId xmlns:a16="http://schemas.microsoft.com/office/drawing/2014/main" id="{A552B5FB-759F-5433-94EE-8BFCC9DB58B1}"/>
              </a:ext>
            </a:extLst>
          </p:cNvPr>
          <p:cNvPicPr>
            <a:picLocks noChangeAspect="1"/>
          </p:cNvPicPr>
          <p:nvPr/>
        </p:nvPicPr>
        <p:blipFill>
          <a:blip r:embed="rId4"/>
          <a:stretch>
            <a:fillRect/>
          </a:stretch>
        </p:blipFill>
        <p:spPr>
          <a:xfrm>
            <a:off x="0" y="1721600"/>
            <a:ext cx="11520488" cy="4763040"/>
          </a:xfrm>
          <a:prstGeom prst="rect">
            <a:avLst/>
          </a:prstGeom>
        </p:spPr>
      </p:pic>
    </p:spTree>
    <p:extLst>
      <p:ext uri="{BB962C8B-B14F-4D97-AF65-F5344CB8AC3E}">
        <p14:creationId xmlns:p14="http://schemas.microsoft.com/office/powerpoint/2010/main" val="4233949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B7B8E-05BE-8851-31B4-E617A9926B69}"/>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B08BB58-109E-A685-7799-8E1F07412283}"/>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965D408B-B4D9-9870-BB87-D0091249516F}"/>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Ecoparques/desarrollo territorial</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6" name="Imagen 5" descr="Interfaz de usuario gráfica, Texto, Aplicación, Correo electrónico&#10;&#10;El contenido generado por IA puede ser incorrecto.">
            <a:extLst>
              <a:ext uri="{FF2B5EF4-FFF2-40B4-BE49-F238E27FC236}">
                <a16:creationId xmlns:a16="http://schemas.microsoft.com/office/drawing/2014/main" id="{754E1DAB-B2B5-AFD3-D87D-D5A5109E3B8C}"/>
              </a:ext>
            </a:extLst>
          </p:cNvPr>
          <p:cNvPicPr>
            <a:picLocks noChangeAspect="1"/>
          </p:cNvPicPr>
          <p:nvPr/>
        </p:nvPicPr>
        <p:blipFill>
          <a:blip r:embed="rId4"/>
          <a:stretch>
            <a:fillRect/>
          </a:stretch>
        </p:blipFill>
        <p:spPr>
          <a:xfrm>
            <a:off x="0" y="828819"/>
            <a:ext cx="11520488" cy="5634206"/>
          </a:xfrm>
          <a:prstGeom prst="rect">
            <a:avLst/>
          </a:prstGeom>
        </p:spPr>
      </p:pic>
      <p:sp>
        <p:nvSpPr>
          <p:cNvPr id="9" name="Rectángulo redondeado 8">
            <a:extLst>
              <a:ext uri="{FF2B5EF4-FFF2-40B4-BE49-F238E27FC236}">
                <a16:creationId xmlns:a16="http://schemas.microsoft.com/office/drawing/2014/main" id="{BCB770BE-1714-CAD6-0E45-56064E4DDAF3}"/>
              </a:ext>
            </a:extLst>
          </p:cNvPr>
          <p:cNvSpPr/>
          <p:nvPr/>
        </p:nvSpPr>
        <p:spPr>
          <a:xfrm>
            <a:off x="6117772" y="916653"/>
            <a:ext cx="5334000" cy="120606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89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B4C4E-ED19-5E8E-7100-F88AFC7C4494}"/>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8E02340B-5D7F-5DF0-B4D6-A8335538F69A}"/>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42A196B7-F833-6D38-1403-8E3C8379AF2B}"/>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Ecoparques/desarrollo territorial</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8" name="Imagen 7" descr="Aplicación&#10;&#10;El contenido generado por IA puede ser incorrecto.">
            <a:extLst>
              <a:ext uri="{FF2B5EF4-FFF2-40B4-BE49-F238E27FC236}">
                <a16:creationId xmlns:a16="http://schemas.microsoft.com/office/drawing/2014/main" id="{8BB9C7FA-E2F3-043D-1EC4-A4A395F4E147}"/>
              </a:ext>
            </a:extLst>
          </p:cNvPr>
          <p:cNvPicPr>
            <a:picLocks noChangeAspect="1"/>
          </p:cNvPicPr>
          <p:nvPr/>
        </p:nvPicPr>
        <p:blipFill>
          <a:blip r:embed="rId4"/>
          <a:stretch>
            <a:fillRect/>
          </a:stretch>
        </p:blipFill>
        <p:spPr>
          <a:xfrm>
            <a:off x="0" y="1232229"/>
            <a:ext cx="11520488" cy="5197498"/>
          </a:xfrm>
          <a:prstGeom prst="rect">
            <a:avLst/>
          </a:prstGeom>
        </p:spPr>
      </p:pic>
    </p:spTree>
    <p:extLst>
      <p:ext uri="{BB962C8B-B14F-4D97-AF65-F5344CB8AC3E}">
        <p14:creationId xmlns:p14="http://schemas.microsoft.com/office/powerpoint/2010/main" val="17369130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4012B-C07B-7482-A550-BC993DB445B0}"/>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F0029BF1-C33B-F214-3DEB-97E7A5FBFA5B}"/>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796BF0BA-55E3-742F-8F7C-81F3F30EEBC7}"/>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Ecoparques/desarrollo territorial</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11" name="Imagen 10" descr="Texto&#10;&#10;El contenido generado por IA puede ser incorrecto.">
            <a:extLst>
              <a:ext uri="{FF2B5EF4-FFF2-40B4-BE49-F238E27FC236}">
                <a16:creationId xmlns:a16="http://schemas.microsoft.com/office/drawing/2014/main" id="{F615BAF9-6C24-ACF6-CEF2-571404754FCE}"/>
              </a:ext>
            </a:extLst>
          </p:cNvPr>
          <p:cNvPicPr>
            <a:picLocks noChangeAspect="1"/>
          </p:cNvPicPr>
          <p:nvPr/>
        </p:nvPicPr>
        <p:blipFill>
          <a:blip r:embed="rId4"/>
          <a:stretch>
            <a:fillRect/>
          </a:stretch>
        </p:blipFill>
        <p:spPr>
          <a:xfrm>
            <a:off x="0" y="1193497"/>
            <a:ext cx="11520488" cy="5253191"/>
          </a:xfrm>
          <a:prstGeom prst="rect">
            <a:avLst/>
          </a:prstGeom>
        </p:spPr>
      </p:pic>
      <p:sp>
        <p:nvSpPr>
          <p:cNvPr id="14" name="Rectángulo redondeado 8">
            <a:extLst>
              <a:ext uri="{FF2B5EF4-FFF2-40B4-BE49-F238E27FC236}">
                <a16:creationId xmlns:a16="http://schemas.microsoft.com/office/drawing/2014/main" id="{2ADC0FA2-ED96-C573-E351-2FC7A403154E}"/>
              </a:ext>
            </a:extLst>
          </p:cNvPr>
          <p:cNvSpPr/>
          <p:nvPr/>
        </p:nvSpPr>
        <p:spPr>
          <a:xfrm>
            <a:off x="1741718" y="1907253"/>
            <a:ext cx="7794167" cy="145643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65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706D3-1969-56C5-8155-9BE9135EA1E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68C2850-F0BD-62AF-1419-07FCBDA0CA30}"/>
              </a:ext>
            </a:extLst>
          </p:cNvPr>
          <p:cNvPicPr>
            <a:picLocks noChangeAspect="1"/>
          </p:cNvPicPr>
          <p:nvPr/>
        </p:nvPicPr>
        <p:blipFill>
          <a:blip r:embed="rId2"/>
          <a:stretch>
            <a:fillRect/>
          </a:stretch>
        </p:blipFill>
        <p:spPr>
          <a:xfrm>
            <a:off x="-8468" y="-7859"/>
            <a:ext cx="11778161" cy="6679592"/>
          </a:xfrm>
          <a:prstGeom prst="rect">
            <a:avLst/>
          </a:prstGeom>
        </p:spPr>
      </p:pic>
    </p:spTree>
    <p:extLst>
      <p:ext uri="{BB962C8B-B14F-4D97-AF65-F5344CB8AC3E}">
        <p14:creationId xmlns:p14="http://schemas.microsoft.com/office/powerpoint/2010/main" val="1560698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62C1A-1776-852F-2995-20D61C3E6D6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78617FBD-F68F-0FB9-70EF-18B9CBBB9FC0}"/>
              </a:ext>
            </a:extLst>
          </p:cNvPr>
          <p:cNvPicPr>
            <a:picLocks noChangeAspect="1"/>
          </p:cNvPicPr>
          <p:nvPr/>
        </p:nvPicPr>
        <p:blipFill>
          <a:blip r:embed="rId3"/>
          <a:stretch>
            <a:fillRect/>
          </a:stretch>
        </p:blipFill>
        <p:spPr>
          <a:xfrm>
            <a:off x="-20320" y="-11245"/>
            <a:ext cx="11612880" cy="6585858"/>
          </a:xfrm>
          <a:prstGeom prst="rect">
            <a:avLst/>
          </a:prstGeom>
        </p:spPr>
      </p:pic>
      <p:sp>
        <p:nvSpPr>
          <p:cNvPr id="2" name="CuadroTexto 1">
            <a:extLst>
              <a:ext uri="{FF2B5EF4-FFF2-40B4-BE49-F238E27FC236}">
                <a16:creationId xmlns:a16="http://schemas.microsoft.com/office/drawing/2014/main" id="{65E50417-82E0-B961-57E5-46113B6C2305}"/>
              </a:ext>
            </a:extLst>
          </p:cNvPr>
          <p:cNvSpPr txBox="1"/>
          <p:nvPr/>
        </p:nvSpPr>
        <p:spPr>
          <a:xfrm>
            <a:off x="2367693" y="176128"/>
            <a:ext cx="6602136"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sz="2800" dirty="0">
                <a:solidFill>
                  <a:prstClr val="white"/>
                </a:solidFill>
                <a:latin typeface="Ebrima" panose="02000000000000000000" pitchFamily="2" charset="0"/>
                <a:ea typeface="Ebrima" panose="02000000000000000000" pitchFamily="2" charset="0"/>
                <a:cs typeface="Ebrima" panose="02000000000000000000" pitchFamily="2" charset="0"/>
              </a:rPr>
              <a:t>Ecoparques/desarrollo territorial</a:t>
            </a:r>
            <a:endParaRPr kumimoji="0" lang="es-CL" sz="2800" b="0" i="0" u="none" strike="noStrike" kern="1200" cap="none" spc="0" normalizeH="0" baseline="0" noProof="0" dirty="0">
              <a:ln>
                <a:noFill/>
              </a:ln>
              <a:solidFill>
                <a:prstClr val="white"/>
              </a:solidFill>
              <a:effectLst/>
              <a:uLnTx/>
              <a:uFillTx/>
              <a:latin typeface="Ebrima" panose="02000000000000000000" pitchFamily="2" charset="0"/>
              <a:ea typeface="Ebrima" panose="02000000000000000000" pitchFamily="2" charset="0"/>
              <a:cs typeface="Ebrima" panose="02000000000000000000" pitchFamily="2" charset="0"/>
            </a:endParaRPr>
          </a:p>
        </p:txBody>
      </p:sp>
      <p:pic>
        <p:nvPicPr>
          <p:cNvPr id="5" name="Imagen 4" descr="Interfaz de usuario gráfica, Aplicación&#10;&#10;El contenido generado por IA puede ser incorrecto.">
            <a:extLst>
              <a:ext uri="{FF2B5EF4-FFF2-40B4-BE49-F238E27FC236}">
                <a16:creationId xmlns:a16="http://schemas.microsoft.com/office/drawing/2014/main" id="{7EC1D4AB-9968-FE54-B8F4-0D4D925497BE}"/>
              </a:ext>
            </a:extLst>
          </p:cNvPr>
          <p:cNvPicPr>
            <a:picLocks noChangeAspect="1"/>
          </p:cNvPicPr>
          <p:nvPr/>
        </p:nvPicPr>
        <p:blipFill>
          <a:blip r:embed="rId4"/>
          <a:stretch>
            <a:fillRect/>
          </a:stretch>
        </p:blipFill>
        <p:spPr>
          <a:xfrm>
            <a:off x="0" y="1089661"/>
            <a:ext cx="11520488" cy="5308460"/>
          </a:xfrm>
          <a:prstGeom prst="rect">
            <a:avLst/>
          </a:prstGeom>
        </p:spPr>
      </p:pic>
      <p:sp>
        <p:nvSpPr>
          <p:cNvPr id="6" name="Rectángulo redondeado 8">
            <a:extLst>
              <a:ext uri="{FF2B5EF4-FFF2-40B4-BE49-F238E27FC236}">
                <a16:creationId xmlns:a16="http://schemas.microsoft.com/office/drawing/2014/main" id="{C61C0623-6681-8C2F-8D1B-FB4B9D71ABA3}"/>
              </a:ext>
            </a:extLst>
          </p:cNvPr>
          <p:cNvSpPr/>
          <p:nvPr/>
        </p:nvSpPr>
        <p:spPr>
          <a:xfrm>
            <a:off x="2895601" y="2582167"/>
            <a:ext cx="3222170" cy="17192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ángulo redondeado 8">
            <a:extLst>
              <a:ext uri="{FF2B5EF4-FFF2-40B4-BE49-F238E27FC236}">
                <a16:creationId xmlns:a16="http://schemas.microsoft.com/office/drawing/2014/main" id="{07C566DF-0305-F3B7-9F6C-793E069DD567}"/>
              </a:ext>
            </a:extLst>
          </p:cNvPr>
          <p:cNvSpPr/>
          <p:nvPr/>
        </p:nvSpPr>
        <p:spPr>
          <a:xfrm>
            <a:off x="2862943" y="3376822"/>
            <a:ext cx="3331028" cy="147820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890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5C1AE-AB31-69F2-7E88-1B0CB0A66F29}"/>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93B80C8-CBEF-36CF-EF09-4507B066F183}"/>
              </a:ext>
            </a:extLst>
          </p:cNvPr>
          <p:cNvPicPr>
            <a:picLocks noChangeAspect="1"/>
          </p:cNvPicPr>
          <p:nvPr/>
        </p:nvPicPr>
        <p:blipFill>
          <a:blip r:embed="rId3"/>
          <a:stretch>
            <a:fillRect/>
          </a:stretch>
        </p:blipFill>
        <p:spPr>
          <a:xfrm>
            <a:off x="-20096" y="-11021"/>
            <a:ext cx="11612656" cy="6585732"/>
          </a:xfrm>
          <a:prstGeom prst="rect">
            <a:avLst/>
          </a:prstGeom>
        </p:spPr>
      </p:pic>
      <p:sp>
        <p:nvSpPr>
          <p:cNvPr id="4" name="CuadroTexto 3">
            <a:extLst>
              <a:ext uri="{FF2B5EF4-FFF2-40B4-BE49-F238E27FC236}">
                <a16:creationId xmlns:a16="http://schemas.microsoft.com/office/drawing/2014/main" id="{D2E6D9C5-1268-69CF-76AE-4868D7E51AFC}"/>
              </a:ext>
            </a:extLst>
          </p:cNvPr>
          <p:cNvSpPr txBox="1"/>
          <p:nvPr/>
        </p:nvSpPr>
        <p:spPr>
          <a:xfrm>
            <a:off x="2328041" y="1292038"/>
            <a:ext cx="8245365" cy="3939540"/>
          </a:xfrm>
          <a:prstGeom prst="rect">
            <a:avLst/>
          </a:prstGeom>
          <a:noFill/>
        </p:spPr>
        <p:txBody>
          <a:bodyPr wrap="square">
            <a:spAutoFit/>
          </a:bodyPr>
          <a:lstStyle/>
          <a:p>
            <a:r>
              <a:rPr lang="es-MX" sz="2600" dirty="0">
                <a:solidFill>
                  <a:schemeClr val="bg1"/>
                </a:solidFill>
              </a:rPr>
              <a:t>Temario:</a:t>
            </a:r>
          </a:p>
          <a:p>
            <a:r>
              <a:rPr lang="es-MX" sz="2400" dirty="0">
                <a:solidFill>
                  <a:schemeClr val="bg1"/>
                </a:solidFill>
              </a:rPr>
              <a:t>•	</a:t>
            </a:r>
            <a:r>
              <a:rPr lang="es-MX" sz="2000" dirty="0">
                <a:solidFill>
                  <a:schemeClr val="bg1"/>
                </a:solidFill>
              </a:rPr>
              <a:t>Organización GL (según </a:t>
            </a:r>
            <a:r>
              <a:rPr lang="es-MX" sz="2000" dirty="0" err="1">
                <a:solidFill>
                  <a:schemeClr val="bg1"/>
                </a:solidFill>
              </a:rPr>
              <a:t>ChatGPT</a:t>
            </a:r>
            <a:r>
              <a:rPr lang="es-MX" sz="2000" dirty="0">
                <a:solidFill>
                  <a:schemeClr val="bg1"/>
                </a:solidFill>
              </a:rPr>
              <a:t> y reunión pasada)</a:t>
            </a:r>
            <a:endParaRPr lang="es-CL" sz="2000" dirty="0">
              <a:solidFill>
                <a:schemeClr val="bg1"/>
              </a:solidFill>
            </a:endParaRPr>
          </a:p>
          <a:p>
            <a:endParaRPr lang="es-MX" sz="2000" dirty="0">
              <a:solidFill>
                <a:schemeClr val="bg1"/>
              </a:solidFill>
            </a:endParaRPr>
          </a:p>
          <a:p>
            <a:pPr marL="342900" indent="-342900">
              <a:buFont typeface="Arial" panose="020B0604020202020204" pitchFamily="34" charset="0"/>
              <a:buChar char="•"/>
            </a:pPr>
            <a:r>
              <a:rPr lang="es-MX" sz="2000" dirty="0">
                <a:solidFill>
                  <a:schemeClr val="bg1"/>
                </a:solidFill>
              </a:rPr>
              <a:t>Plan de comunicaciones: </a:t>
            </a:r>
          </a:p>
          <a:p>
            <a:pPr marL="1257300" lvl="2" indent="-342900">
              <a:buFont typeface="Arial" panose="020B0604020202020204" pitchFamily="34" charset="0"/>
              <a:buChar char="•"/>
            </a:pPr>
            <a:r>
              <a:rPr lang="es-MX" sz="2000" dirty="0">
                <a:solidFill>
                  <a:schemeClr val="bg1"/>
                </a:solidFill>
              </a:rPr>
              <a:t>Estrategia de contenidos y canales de difusión</a:t>
            </a:r>
          </a:p>
          <a:p>
            <a:pPr marL="1257300" lvl="2" indent="-342900">
              <a:buFont typeface="Arial" panose="020B0604020202020204" pitchFamily="34" charset="0"/>
              <a:buChar char="•"/>
            </a:pPr>
            <a:r>
              <a:rPr lang="es-MX" sz="2000" dirty="0">
                <a:solidFill>
                  <a:schemeClr val="bg1"/>
                </a:solidFill>
              </a:rPr>
              <a:t>Avances difusión/posicionamiento</a:t>
            </a:r>
          </a:p>
          <a:p>
            <a:pPr marL="1257300" lvl="2" indent="-342900">
              <a:buFont typeface="Arial" panose="020B0604020202020204" pitchFamily="34" charset="0"/>
              <a:buChar char="•"/>
            </a:pPr>
            <a:r>
              <a:rPr lang="es-MX" sz="2000" dirty="0">
                <a:solidFill>
                  <a:schemeClr val="bg1"/>
                </a:solidFill>
              </a:rPr>
              <a:t>Diseño gráfico CCT y GL+CCT</a:t>
            </a:r>
          </a:p>
          <a:p>
            <a:pPr marL="1257300" lvl="2" indent="-342900">
              <a:buFont typeface="Arial" panose="020B0604020202020204" pitchFamily="34" charset="0"/>
              <a:buChar char="•"/>
            </a:pPr>
            <a:r>
              <a:rPr lang="es-MX" sz="2000" dirty="0">
                <a:solidFill>
                  <a:schemeClr val="bg1"/>
                </a:solidFill>
              </a:rPr>
              <a:t>Nuevos sitios web</a:t>
            </a:r>
          </a:p>
          <a:p>
            <a:pPr marL="1257300" lvl="2" indent="-342900">
              <a:buFont typeface="Arial" panose="020B0604020202020204" pitchFamily="34" charset="0"/>
              <a:buChar char="•"/>
            </a:pPr>
            <a:endParaRPr lang="es-MX" sz="2000" dirty="0">
              <a:solidFill>
                <a:schemeClr val="bg1"/>
              </a:solidFill>
            </a:endParaRPr>
          </a:p>
          <a:p>
            <a:r>
              <a:rPr lang="es-MX" sz="2000" dirty="0">
                <a:solidFill>
                  <a:schemeClr val="bg1"/>
                </a:solidFill>
              </a:rPr>
              <a:t>•	</a:t>
            </a:r>
            <a:r>
              <a:rPr lang="es-MX" sz="2000" dirty="0">
                <a:solidFill>
                  <a:srgbClr val="00B0F0"/>
                </a:solidFill>
              </a:rPr>
              <a:t>Prospectos comerciales</a:t>
            </a:r>
          </a:p>
          <a:p>
            <a:endParaRPr lang="es-MX" sz="2000" dirty="0">
              <a:solidFill>
                <a:schemeClr val="bg1"/>
              </a:solidFill>
            </a:endParaRPr>
          </a:p>
          <a:p>
            <a:r>
              <a:rPr lang="es-MX" sz="2000" dirty="0">
                <a:solidFill>
                  <a:schemeClr val="bg1"/>
                </a:solidFill>
              </a:rPr>
              <a:t>•	Cronograma de próximas actividades </a:t>
            </a:r>
          </a:p>
        </p:txBody>
      </p:sp>
    </p:spTree>
    <p:extLst>
      <p:ext uri="{BB962C8B-B14F-4D97-AF65-F5344CB8AC3E}">
        <p14:creationId xmlns:p14="http://schemas.microsoft.com/office/powerpoint/2010/main" val="3194750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8BA19-8C0C-5A53-EB73-43608B3DA55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C38084B-4218-D52A-7D2C-155EBD83EFB1}"/>
              </a:ext>
            </a:extLst>
          </p:cNvPr>
          <p:cNvPicPr>
            <a:picLocks noChangeAspect="1"/>
          </p:cNvPicPr>
          <p:nvPr/>
        </p:nvPicPr>
        <p:blipFill>
          <a:blip r:embed="rId3"/>
          <a:stretch>
            <a:fillRect/>
          </a:stretch>
        </p:blipFill>
        <p:spPr>
          <a:xfrm>
            <a:off x="-20096" y="-11021"/>
            <a:ext cx="11612656" cy="6585732"/>
          </a:xfrm>
          <a:prstGeom prst="rect">
            <a:avLst/>
          </a:prstGeom>
        </p:spPr>
      </p:pic>
      <p:sp>
        <p:nvSpPr>
          <p:cNvPr id="4" name="CuadroTexto 3">
            <a:extLst>
              <a:ext uri="{FF2B5EF4-FFF2-40B4-BE49-F238E27FC236}">
                <a16:creationId xmlns:a16="http://schemas.microsoft.com/office/drawing/2014/main" id="{1CF4D1C8-75E4-7943-E426-A590001E80B4}"/>
              </a:ext>
            </a:extLst>
          </p:cNvPr>
          <p:cNvSpPr txBox="1"/>
          <p:nvPr/>
        </p:nvSpPr>
        <p:spPr>
          <a:xfrm>
            <a:off x="2328041" y="1292038"/>
            <a:ext cx="8245365" cy="3939540"/>
          </a:xfrm>
          <a:prstGeom prst="rect">
            <a:avLst/>
          </a:prstGeom>
          <a:noFill/>
        </p:spPr>
        <p:txBody>
          <a:bodyPr wrap="square">
            <a:spAutoFit/>
          </a:bodyPr>
          <a:lstStyle/>
          <a:p>
            <a:r>
              <a:rPr lang="es-MX" sz="2600" dirty="0">
                <a:solidFill>
                  <a:schemeClr val="bg1"/>
                </a:solidFill>
              </a:rPr>
              <a:t>Temario:</a:t>
            </a:r>
          </a:p>
          <a:p>
            <a:r>
              <a:rPr lang="es-MX" sz="2400" dirty="0">
                <a:solidFill>
                  <a:schemeClr val="bg1"/>
                </a:solidFill>
              </a:rPr>
              <a:t>•	</a:t>
            </a:r>
            <a:r>
              <a:rPr lang="es-MX" sz="2000" dirty="0">
                <a:solidFill>
                  <a:schemeClr val="bg1"/>
                </a:solidFill>
              </a:rPr>
              <a:t>Organización GL (según </a:t>
            </a:r>
            <a:r>
              <a:rPr lang="es-MX" sz="2000" dirty="0" err="1">
                <a:solidFill>
                  <a:schemeClr val="bg1"/>
                </a:solidFill>
              </a:rPr>
              <a:t>ChatGPT</a:t>
            </a:r>
            <a:r>
              <a:rPr lang="es-MX" sz="2000" dirty="0">
                <a:solidFill>
                  <a:schemeClr val="bg1"/>
                </a:solidFill>
              </a:rPr>
              <a:t> y reunión pasada)</a:t>
            </a:r>
            <a:endParaRPr lang="es-CL" sz="2000" dirty="0">
              <a:solidFill>
                <a:schemeClr val="bg1"/>
              </a:solidFill>
            </a:endParaRPr>
          </a:p>
          <a:p>
            <a:endParaRPr lang="es-MX" sz="2000" dirty="0">
              <a:solidFill>
                <a:schemeClr val="bg1"/>
              </a:solidFill>
            </a:endParaRPr>
          </a:p>
          <a:p>
            <a:pPr marL="342900" indent="-342900">
              <a:buFont typeface="Arial" panose="020B0604020202020204" pitchFamily="34" charset="0"/>
              <a:buChar char="•"/>
            </a:pPr>
            <a:r>
              <a:rPr lang="es-MX" sz="2000" dirty="0">
                <a:solidFill>
                  <a:schemeClr val="bg1"/>
                </a:solidFill>
              </a:rPr>
              <a:t>Plan de comunicaciones: </a:t>
            </a:r>
          </a:p>
          <a:p>
            <a:pPr marL="1257300" lvl="2" indent="-342900">
              <a:buFont typeface="Arial" panose="020B0604020202020204" pitchFamily="34" charset="0"/>
              <a:buChar char="•"/>
            </a:pPr>
            <a:r>
              <a:rPr lang="es-MX" sz="2000" dirty="0">
                <a:solidFill>
                  <a:schemeClr val="bg1"/>
                </a:solidFill>
              </a:rPr>
              <a:t>Estrategia de contenidos y canales de difusión</a:t>
            </a:r>
          </a:p>
          <a:p>
            <a:pPr marL="1257300" lvl="2" indent="-342900">
              <a:buFont typeface="Arial" panose="020B0604020202020204" pitchFamily="34" charset="0"/>
              <a:buChar char="•"/>
            </a:pPr>
            <a:r>
              <a:rPr lang="es-MX" sz="2000" dirty="0">
                <a:solidFill>
                  <a:schemeClr val="bg1"/>
                </a:solidFill>
              </a:rPr>
              <a:t>Avances difusión/posicionamiento</a:t>
            </a:r>
          </a:p>
          <a:p>
            <a:pPr marL="1257300" lvl="2" indent="-342900">
              <a:buFont typeface="Arial" panose="020B0604020202020204" pitchFamily="34" charset="0"/>
              <a:buChar char="•"/>
            </a:pPr>
            <a:r>
              <a:rPr lang="es-MX" sz="2000" dirty="0">
                <a:solidFill>
                  <a:schemeClr val="bg1"/>
                </a:solidFill>
              </a:rPr>
              <a:t>Diseño gráfico CCT y GL+CCT</a:t>
            </a:r>
          </a:p>
          <a:p>
            <a:pPr marL="1257300" lvl="2" indent="-342900">
              <a:buFont typeface="Arial" panose="020B0604020202020204" pitchFamily="34" charset="0"/>
              <a:buChar char="•"/>
            </a:pPr>
            <a:r>
              <a:rPr lang="es-MX" sz="2000" dirty="0">
                <a:solidFill>
                  <a:schemeClr val="bg1"/>
                </a:solidFill>
              </a:rPr>
              <a:t>Nuevos sitios web</a:t>
            </a:r>
          </a:p>
          <a:p>
            <a:pPr marL="1257300" lvl="2" indent="-342900">
              <a:buFont typeface="Arial" panose="020B0604020202020204" pitchFamily="34" charset="0"/>
              <a:buChar char="•"/>
            </a:pPr>
            <a:endParaRPr lang="es-MX" sz="2000" dirty="0">
              <a:solidFill>
                <a:schemeClr val="bg1"/>
              </a:solidFill>
            </a:endParaRPr>
          </a:p>
          <a:p>
            <a:r>
              <a:rPr lang="es-MX" sz="2000" dirty="0">
                <a:solidFill>
                  <a:schemeClr val="bg1"/>
                </a:solidFill>
              </a:rPr>
              <a:t>•	Prospectos comerciales</a:t>
            </a:r>
          </a:p>
          <a:p>
            <a:endParaRPr lang="es-MX" sz="2000" dirty="0">
              <a:solidFill>
                <a:schemeClr val="bg1"/>
              </a:solidFill>
            </a:endParaRPr>
          </a:p>
          <a:p>
            <a:r>
              <a:rPr lang="es-MX" sz="2000" dirty="0">
                <a:solidFill>
                  <a:schemeClr val="bg1"/>
                </a:solidFill>
              </a:rPr>
              <a:t>•	</a:t>
            </a:r>
            <a:r>
              <a:rPr lang="es-MX" sz="2000" dirty="0">
                <a:solidFill>
                  <a:srgbClr val="00B0F0"/>
                </a:solidFill>
              </a:rPr>
              <a:t>Cronograma de próximas actividades </a:t>
            </a:r>
          </a:p>
        </p:txBody>
      </p:sp>
    </p:spTree>
    <p:extLst>
      <p:ext uri="{BB962C8B-B14F-4D97-AF65-F5344CB8AC3E}">
        <p14:creationId xmlns:p14="http://schemas.microsoft.com/office/powerpoint/2010/main" val="39926995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B89FE-1D92-43DA-93A4-F43C6AB86295}"/>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B168B04-074D-A132-C203-0E301C40F2F0}"/>
              </a:ext>
            </a:extLst>
          </p:cNvPr>
          <p:cNvPicPr>
            <a:picLocks noChangeAspect="1"/>
          </p:cNvPicPr>
          <p:nvPr/>
        </p:nvPicPr>
        <p:blipFill>
          <a:blip r:embed="rId3"/>
          <a:stretch>
            <a:fillRect/>
          </a:stretch>
        </p:blipFill>
        <p:spPr>
          <a:xfrm>
            <a:off x="-20320" y="-11245"/>
            <a:ext cx="11612880" cy="6585858"/>
          </a:xfrm>
          <a:prstGeom prst="rect">
            <a:avLst/>
          </a:prstGeom>
        </p:spPr>
      </p:pic>
    </p:spTree>
    <p:extLst>
      <p:ext uri="{BB962C8B-B14F-4D97-AF65-F5344CB8AC3E}">
        <p14:creationId xmlns:p14="http://schemas.microsoft.com/office/powerpoint/2010/main" val="3635626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967D3-2F31-B1F8-B4A2-08B71E36098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3CA27AB-1F5C-B3B3-7192-EC8CFF97BC22}"/>
              </a:ext>
            </a:extLst>
          </p:cNvPr>
          <p:cNvPicPr>
            <a:picLocks noChangeAspect="1"/>
          </p:cNvPicPr>
          <p:nvPr/>
        </p:nvPicPr>
        <p:blipFill>
          <a:blip r:embed="rId3"/>
          <a:stretch>
            <a:fillRect/>
          </a:stretch>
        </p:blipFill>
        <p:spPr>
          <a:xfrm>
            <a:off x="-20320" y="-11245"/>
            <a:ext cx="11612880" cy="6585858"/>
          </a:xfrm>
          <a:prstGeom prst="rect">
            <a:avLst/>
          </a:prstGeom>
        </p:spPr>
      </p:pic>
    </p:spTree>
    <p:extLst>
      <p:ext uri="{BB962C8B-B14F-4D97-AF65-F5344CB8AC3E}">
        <p14:creationId xmlns:p14="http://schemas.microsoft.com/office/powerpoint/2010/main" val="4108883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4F014-D1D0-2990-71AB-2CAF52527ED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5E6D959C-7A35-A3CD-8279-2A5F0F0BAA65}"/>
              </a:ext>
            </a:extLst>
          </p:cNvPr>
          <p:cNvPicPr>
            <a:picLocks noChangeAspect="1"/>
          </p:cNvPicPr>
          <p:nvPr/>
        </p:nvPicPr>
        <p:blipFill>
          <a:blip r:embed="rId2"/>
          <a:stretch>
            <a:fillRect/>
          </a:stretch>
        </p:blipFill>
        <p:spPr>
          <a:xfrm>
            <a:off x="-8468" y="-7859"/>
            <a:ext cx="11778161" cy="6679592"/>
          </a:xfrm>
          <a:prstGeom prst="rect">
            <a:avLst/>
          </a:prstGeom>
        </p:spPr>
      </p:pic>
    </p:spTree>
    <p:extLst>
      <p:ext uri="{BB962C8B-B14F-4D97-AF65-F5344CB8AC3E}">
        <p14:creationId xmlns:p14="http://schemas.microsoft.com/office/powerpoint/2010/main" val="1117426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7 Rectángulo">
            <a:extLst>
              <a:ext uri="{FF2B5EF4-FFF2-40B4-BE49-F238E27FC236}">
                <a16:creationId xmlns:a16="http://schemas.microsoft.com/office/drawing/2014/main" id="{96CDEEC0-E99D-0CE5-B473-8806E295A91C}"/>
              </a:ext>
            </a:extLst>
          </p:cNvPr>
          <p:cNvSpPr>
            <a:spLocks noChangeArrowheads="1"/>
          </p:cNvSpPr>
          <p:nvPr/>
        </p:nvSpPr>
        <p:spPr bwMode="auto">
          <a:xfrm>
            <a:off x="1563876" y="730990"/>
            <a:ext cx="8254728" cy="57099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FontTx/>
              <a:buNone/>
            </a:pPr>
            <a:endParaRPr lang="es-CL" altLang="es-CL" sz="1720">
              <a:latin typeface="Times New Roman" panose="02020603050405020304" pitchFamily="18" charset="0"/>
            </a:endParaRPr>
          </a:p>
        </p:txBody>
      </p:sp>
      <p:sp>
        <p:nvSpPr>
          <p:cNvPr id="7171" name="1 Título">
            <a:extLst>
              <a:ext uri="{FF2B5EF4-FFF2-40B4-BE49-F238E27FC236}">
                <a16:creationId xmlns:a16="http://schemas.microsoft.com/office/drawing/2014/main" id="{0F4F1D6E-03FE-32EC-98D3-14528DD41C4F}"/>
              </a:ext>
            </a:extLst>
          </p:cNvPr>
          <p:cNvSpPr>
            <a:spLocks noGrp="1"/>
          </p:cNvSpPr>
          <p:nvPr>
            <p:ph type="title"/>
          </p:nvPr>
        </p:nvSpPr>
        <p:spPr>
          <a:xfrm>
            <a:off x="1829277" y="-25782"/>
            <a:ext cx="7861935" cy="473173"/>
          </a:xfrm>
        </p:spPr>
        <p:txBody>
          <a:bodyPr>
            <a:normAutofit fontScale="90000"/>
          </a:bodyPr>
          <a:lstStyle/>
          <a:p>
            <a:r>
              <a:rPr lang="es-CL" altLang="es-CL"/>
              <a:t>Ampliación especialidades de servicios.</a:t>
            </a:r>
          </a:p>
        </p:txBody>
      </p:sp>
      <p:graphicFrame>
        <p:nvGraphicFramePr>
          <p:cNvPr id="2" name="1 Tabla">
            <a:extLst>
              <a:ext uri="{FF2B5EF4-FFF2-40B4-BE49-F238E27FC236}">
                <a16:creationId xmlns:a16="http://schemas.microsoft.com/office/drawing/2014/main" id="{634AAB48-2CC1-F107-78A3-448CF2915D52}"/>
              </a:ext>
            </a:extLst>
          </p:cNvPr>
          <p:cNvGraphicFramePr>
            <a:graphicFrameLocks noGrp="1"/>
          </p:cNvGraphicFramePr>
          <p:nvPr/>
        </p:nvGraphicFramePr>
        <p:xfrm>
          <a:off x="1632122" y="485305"/>
          <a:ext cx="8289609" cy="6159422"/>
        </p:xfrm>
        <a:graphic>
          <a:graphicData uri="http://schemas.openxmlformats.org/drawingml/2006/table">
            <a:tbl>
              <a:tblPr/>
              <a:tblGrid>
                <a:gridCol w="381619">
                  <a:extLst>
                    <a:ext uri="{9D8B030D-6E8A-4147-A177-3AD203B41FA5}">
                      <a16:colId xmlns:a16="http://schemas.microsoft.com/office/drawing/2014/main" val="20000"/>
                    </a:ext>
                  </a:extLst>
                </a:gridCol>
                <a:gridCol w="2777337">
                  <a:extLst>
                    <a:ext uri="{9D8B030D-6E8A-4147-A177-3AD203B41FA5}">
                      <a16:colId xmlns:a16="http://schemas.microsoft.com/office/drawing/2014/main" val="20001"/>
                    </a:ext>
                  </a:extLst>
                </a:gridCol>
                <a:gridCol w="826842">
                  <a:extLst>
                    <a:ext uri="{9D8B030D-6E8A-4147-A177-3AD203B41FA5}">
                      <a16:colId xmlns:a16="http://schemas.microsoft.com/office/drawing/2014/main" val="20002"/>
                    </a:ext>
                  </a:extLst>
                </a:gridCol>
                <a:gridCol w="848042">
                  <a:extLst>
                    <a:ext uri="{9D8B030D-6E8A-4147-A177-3AD203B41FA5}">
                      <a16:colId xmlns:a16="http://schemas.microsoft.com/office/drawing/2014/main" val="20003"/>
                    </a:ext>
                  </a:extLst>
                </a:gridCol>
                <a:gridCol w="848042">
                  <a:extLst>
                    <a:ext uri="{9D8B030D-6E8A-4147-A177-3AD203B41FA5}">
                      <a16:colId xmlns:a16="http://schemas.microsoft.com/office/drawing/2014/main" val="20004"/>
                    </a:ext>
                  </a:extLst>
                </a:gridCol>
                <a:gridCol w="911645">
                  <a:extLst>
                    <a:ext uri="{9D8B030D-6E8A-4147-A177-3AD203B41FA5}">
                      <a16:colId xmlns:a16="http://schemas.microsoft.com/office/drawing/2014/main" val="20005"/>
                    </a:ext>
                  </a:extLst>
                </a:gridCol>
                <a:gridCol w="975247">
                  <a:extLst>
                    <a:ext uri="{9D8B030D-6E8A-4147-A177-3AD203B41FA5}">
                      <a16:colId xmlns:a16="http://schemas.microsoft.com/office/drawing/2014/main" val="20006"/>
                    </a:ext>
                  </a:extLst>
                </a:gridCol>
                <a:gridCol w="720835">
                  <a:extLst>
                    <a:ext uri="{9D8B030D-6E8A-4147-A177-3AD203B41FA5}">
                      <a16:colId xmlns:a16="http://schemas.microsoft.com/office/drawing/2014/main" val="20007"/>
                    </a:ext>
                  </a:extLst>
                </a:gridCol>
              </a:tblGrid>
              <a:tr h="150580">
                <a:tc>
                  <a:txBody>
                    <a:bodyPr/>
                    <a:lstStyle/>
                    <a:p>
                      <a:pPr algn="l" fontAlgn="b"/>
                      <a:endParaRPr lang="es-CL" sz="1000" b="0" i="0" u="none" strike="noStrike" dirty="0">
                        <a:effectLst/>
                        <a:latin typeface="Arial"/>
                      </a:endParaRP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Nuevas especialidades</a:t>
                      </a:r>
                    </a:p>
                  </a:txBody>
                  <a:tcPr marL="4974" marR="4974" marT="4974" marB="0" anchor="b">
                    <a:lnL>
                      <a:noFill/>
                    </a:lnL>
                    <a:lnR>
                      <a:noFill/>
                    </a:lnR>
                    <a:lnT>
                      <a:noFill/>
                    </a:lnT>
                    <a:lnB>
                      <a:noFill/>
                    </a:lnB>
                  </a:tcPr>
                </a:tc>
                <a:tc>
                  <a:txBody>
                    <a:bodyPr/>
                    <a:lstStyle/>
                    <a:p>
                      <a:pPr algn="r" fontAlgn="b"/>
                      <a:r>
                        <a:rPr lang="es-CL" sz="1000" b="0" i="0" u="none" strike="noStrike">
                          <a:effectLst/>
                          <a:latin typeface="Arial"/>
                        </a:rPr>
                        <a:t>15</a:t>
                      </a:r>
                    </a:p>
                  </a:txBody>
                  <a:tcPr marL="4974" marR="4974" marT="4974" marB="0" anchor="b">
                    <a:lnL>
                      <a:noFill/>
                    </a:lnL>
                    <a:lnR>
                      <a:noFill/>
                    </a:lnR>
                    <a:lnT>
                      <a:noFill/>
                    </a:lnT>
                    <a:lnB>
                      <a:noFill/>
                    </a:lnB>
                  </a:tcPr>
                </a:tc>
                <a:tc>
                  <a:txBody>
                    <a:bodyPr/>
                    <a:lstStyle/>
                    <a:p>
                      <a:pPr algn="r" fontAlgn="b"/>
                      <a:r>
                        <a:rPr lang="es-CL" sz="1000" b="0" i="0" u="none" strike="noStrike">
                          <a:effectLst/>
                          <a:latin typeface="Arial"/>
                        </a:rPr>
                        <a:t>0,5172</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00"/>
                  </a:ext>
                </a:extLst>
              </a:tr>
              <a:tr h="166832">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Especialidades</a:t>
                      </a:r>
                    </a:p>
                  </a:txBody>
                  <a:tcPr marL="4974" marR="4974" marT="4974" marB="0" anchor="b">
                    <a:lnL>
                      <a:noFill/>
                    </a:lnL>
                    <a:lnR>
                      <a:noFill/>
                    </a:lnR>
                    <a:lnT>
                      <a:noFill/>
                    </a:lnT>
                    <a:lnB>
                      <a:noFill/>
                    </a:lnB>
                  </a:tcPr>
                </a:tc>
                <a:tc gridSpan="3">
                  <a:txBody>
                    <a:bodyPr/>
                    <a:lstStyle/>
                    <a:p>
                      <a:pPr algn="l" fontAlgn="b"/>
                      <a:r>
                        <a:rPr lang="es-CL" sz="1000" b="0" i="0" u="none" strike="noStrike">
                          <a:effectLst/>
                          <a:latin typeface="Arial"/>
                        </a:rPr>
                        <a:t>Equipo Profesional</a:t>
                      </a:r>
                    </a:p>
                  </a:txBody>
                  <a:tcPr marL="4974" marR="4974" marT="4974" marB="0" anchor="b">
                    <a:lnL>
                      <a:noFill/>
                    </a:lnL>
                    <a:lnR>
                      <a:noFill/>
                    </a:lnR>
                    <a:lnT>
                      <a:noFill/>
                    </a:lnT>
                    <a:lnB>
                      <a:noFill/>
                    </a:lnB>
                  </a:tcPr>
                </a:tc>
                <a:tc hMerge="1">
                  <a:txBody>
                    <a:bodyPr/>
                    <a:lstStyle/>
                    <a:p>
                      <a:endParaRPr lang="es-CL"/>
                    </a:p>
                  </a:txBody>
                  <a:tcPr/>
                </a:tc>
                <a:tc hMerge="1">
                  <a:txBody>
                    <a:bodyPr/>
                    <a:lstStyle/>
                    <a:p>
                      <a:endParaRPr lang="es-CL"/>
                    </a:p>
                  </a:txBody>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01"/>
                  </a:ext>
                </a:extLst>
              </a:tr>
              <a:tr h="150580">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Estrategia e innovación</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extLst>
                  <a:ext uri="{0D108BD9-81ED-4DB2-BD59-A6C34878D82A}">
                    <a16:rowId xmlns:a16="http://schemas.microsoft.com/office/drawing/2014/main" val="10002"/>
                  </a:ext>
                </a:extLst>
              </a:tr>
              <a:tr h="150580">
                <a:tc>
                  <a:txBody>
                    <a:bodyPr/>
                    <a:lstStyle/>
                    <a:p>
                      <a:pPr algn="r" fontAlgn="b"/>
                      <a:r>
                        <a:rPr lang="es-CL" sz="1000" b="0" i="0" u="none" strike="noStrike">
                          <a:effectLst/>
                          <a:latin typeface="Arial"/>
                        </a:rPr>
                        <a:t>1</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Gestión Estratégica</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GLT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RSB</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GC</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FT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PL</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03"/>
                  </a:ext>
                </a:extLst>
              </a:tr>
              <a:tr h="150580">
                <a:tc>
                  <a:txBody>
                    <a:bodyPr/>
                    <a:lstStyle/>
                    <a:p>
                      <a:pPr algn="r" fontAlgn="b"/>
                      <a:r>
                        <a:rPr lang="es-CL" sz="1000" b="0" i="0" u="none" strike="noStrike">
                          <a:effectLst/>
                          <a:latin typeface="Arial"/>
                        </a:rPr>
                        <a:t>2</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Innovación</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JR</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MCH</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04"/>
                  </a:ext>
                </a:extLst>
              </a:tr>
              <a:tr h="150580">
                <a:tc>
                  <a:txBody>
                    <a:bodyPr/>
                    <a:lstStyle/>
                    <a:p>
                      <a:pPr algn="r" fontAlgn="b"/>
                      <a:r>
                        <a:rPr lang="es-CL" sz="1000" b="0" i="0" u="none" strike="noStrike">
                          <a:effectLst/>
                          <a:latin typeface="Arial"/>
                        </a:rPr>
                        <a:t>3</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Diseño Org.&amp; Org. modelo</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GLT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GM</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JIM</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05"/>
                  </a:ext>
                </a:extLst>
              </a:tr>
              <a:tr h="150580">
                <a:tc>
                  <a:txBody>
                    <a:bodyPr/>
                    <a:lstStyle/>
                    <a:p>
                      <a:pPr algn="r" fontAlgn="b"/>
                      <a:r>
                        <a:rPr lang="es-CL" sz="1000" b="0" i="0" u="none" strike="noStrike">
                          <a:effectLst/>
                          <a:latin typeface="Arial"/>
                        </a:rPr>
                        <a:t>4</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Modelos de negocio</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GLT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RSB</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GM</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FT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MCH</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FI</a:t>
                      </a:r>
                    </a:p>
                  </a:txBody>
                  <a:tcPr marL="4974" marR="4974" marT="4974" marB="0" anchor="b">
                    <a:lnL>
                      <a:noFill/>
                    </a:lnL>
                    <a:lnR>
                      <a:noFill/>
                    </a:lnR>
                    <a:lnT>
                      <a:noFill/>
                    </a:lnT>
                    <a:lnB>
                      <a:noFill/>
                    </a:lnB>
                  </a:tcPr>
                </a:tc>
                <a:extLst>
                  <a:ext uri="{0D108BD9-81ED-4DB2-BD59-A6C34878D82A}">
                    <a16:rowId xmlns:a16="http://schemas.microsoft.com/office/drawing/2014/main" val="10006"/>
                  </a:ext>
                </a:extLst>
              </a:tr>
              <a:tr h="150580">
                <a:tc>
                  <a:txBody>
                    <a:bodyPr/>
                    <a:lstStyle/>
                    <a:p>
                      <a:pPr algn="r" fontAlgn="b"/>
                      <a:r>
                        <a:rPr lang="es-CL" sz="1000" b="0" i="0" u="none" strike="noStrike">
                          <a:effectLst/>
                          <a:latin typeface="Arial"/>
                        </a:rPr>
                        <a:t>5</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Comunicaciones</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MB</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NL</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JP</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AC</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07"/>
                  </a:ext>
                </a:extLst>
              </a:tr>
              <a:tr h="150580">
                <a:tc>
                  <a:txBody>
                    <a:bodyPr/>
                    <a:lstStyle/>
                    <a:p>
                      <a:pPr algn="r" fontAlgn="b"/>
                      <a:r>
                        <a:rPr lang="es-CL" sz="1000" b="0" i="0" u="none" strike="noStrike">
                          <a:effectLst/>
                          <a:latin typeface="Arial"/>
                        </a:rPr>
                        <a:t>6</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BI</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FT</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08"/>
                  </a:ext>
                </a:extLst>
              </a:tr>
              <a:tr h="150580">
                <a:tc>
                  <a:txBody>
                    <a:bodyPr/>
                    <a:lstStyle/>
                    <a:p>
                      <a:pPr algn="r" fontAlgn="b"/>
                      <a:r>
                        <a:rPr lang="es-CL" sz="1000" b="0" i="0" u="none" strike="noStrike">
                          <a:effectLst/>
                          <a:latin typeface="Arial"/>
                        </a:rPr>
                        <a:t>7</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Gestión de Proyectos</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RS</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GC</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09"/>
                  </a:ext>
                </a:extLst>
              </a:tr>
              <a:tr h="254274">
                <a:tc>
                  <a:txBody>
                    <a:bodyPr/>
                    <a:lstStyle/>
                    <a:p>
                      <a:pPr algn="r" fontAlgn="b"/>
                      <a:r>
                        <a:rPr lang="es-CL" sz="1000" b="0" i="0" u="none" strike="noStrike">
                          <a:effectLst/>
                          <a:latin typeface="Arial"/>
                        </a:rPr>
                        <a:t>8</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Encuestas, Experiencia de clientes</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OJ</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10"/>
                  </a:ext>
                </a:extLst>
              </a:tr>
              <a:tr h="150580">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Productividad y calidad</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extLst>
                  <a:ext uri="{0D108BD9-81ED-4DB2-BD59-A6C34878D82A}">
                    <a16:rowId xmlns:a16="http://schemas.microsoft.com/office/drawing/2014/main" val="10011"/>
                  </a:ext>
                </a:extLst>
              </a:tr>
              <a:tr h="150580">
                <a:tc>
                  <a:txBody>
                    <a:bodyPr/>
                    <a:lstStyle/>
                    <a:p>
                      <a:pPr algn="r" fontAlgn="b"/>
                      <a:r>
                        <a:rPr lang="es-CL" sz="1000" b="0" i="0" u="none" strike="noStrike">
                          <a:effectLst/>
                          <a:latin typeface="Arial"/>
                        </a:rPr>
                        <a:t>9</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Costos Por Actividad</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GLT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MF</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PL</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OJ</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12"/>
                  </a:ext>
                </a:extLst>
              </a:tr>
              <a:tr h="150580">
                <a:tc>
                  <a:txBody>
                    <a:bodyPr/>
                    <a:lstStyle/>
                    <a:p>
                      <a:pPr algn="r" fontAlgn="b"/>
                      <a:r>
                        <a:rPr lang="es-CL" sz="1000" b="0" i="0" u="none" strike="noStrike">
                          <a:effectLst/>
                          <a:latin typeface="Arial"/>
                        </a:rPr>
                        <a:t>10</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Benchmarking</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RS </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JRSS</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13"/>
                  </a:ext>
                </a:extLst>
              </a:tr>
              <a:tr h="150580">
                <a:tc>
                  <a:txBody>
                    <a:bodyPr/>
                    <a:lstStyle/>
                    <a:p>
                      <a:pPr algn="r" fontAlgn="b"/>
                      <a:r>
                        <a:rPr lang="es-CL" sz="1000" b="0" i="0" u="none" strike="noStrike">
                          <a:effectLst/>
                          <a:latin typeface="Arial"/>
                        </a:rPr>
                        <a:t>11</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Rediseño procesos y TICS</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LL</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GM</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JRSS</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CS</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MS</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14"/>
                  </a:ext>
                </a:extLst>
              </a:tr>
              <a:tr h="150580">
                <a:tc>
                  <a:txBody>
                    <a:bodyPr/>
                    <a:lstStyle/>
                    <a:p>
                      <a:pPr algn="r" fontAlgn="b"/>
                      <a:r>
                        <a:rPr lang="es-CL" sz="1000" b="0" i="0" u="none" strike="noStrike">
                          <a:effectLst/>
                          <a:latin typeface="Arial"/>
                        </a:rPr>
                        <a:t>12</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Outsourcing y BPO</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GLT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JRSS</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MCH</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15"/>
                  </a:ext>
                </a:extLst>
              </a:tr>
              <a:tr h="150580">
                <a:tc>
                  <a:txBody>
                    <a:bodyPr/>
                    <a:lstStyle/>
                    <a:p>
                      <a:pPr algn="r" fontAlgn="b"/>
                      <a:r>
                        <a:rPr lang="es-CL" sz="1000" b="0" i="0" u="none" strike="noStrike">
                          <a:effectLst/>
                          <a:latin typeface="Arial"/>
                        </a:rPr>
                        <a:t>13</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Gestión de Calidad de Servicios</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GLT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GC</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16"/>
                  </a:ext>
                </a:extLst>
              </a:tr>
              <a:tr h="254274">
                <a:tc>
                  <a:txBody>
                    <a:bodyPr/>
                    <a:lstStyle/>
                    <a:p>
                      <a:pPr algn="r" fontAlgn="b"/>
                      <a:r>
                        <a:rPr lang="es-CL" sz="1000" b="0" i="0" u="none" strike="noStrike">
                          <a:effectLst/>
                          <a:latin typeface="Arial"/>
                        </a:rPr>
                        <a:t>14</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Supply Chain Management (logística)</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GLT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FT</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17"/>
                  </a:ext>
                </a:extLst>
              </a:tr>
              <a:tr h="150580">
                <a:tc>
                  <a:txBody>
                    <a:bodyPr/>
                    <a:lstStyle/>
                    <a:p>
                      <a:pPr algn="r" fontAlgn="b"/>
                      <a:r>
                        <a:rPr lang="es-CL" sz="1000" b="0" i="0" u="none" strike="noStrike">
                          <a:effectLst/>
                          <a:latin typeface="Arial"/>
                        </a:rPr>
                        <a:t>15</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Manufacturas</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FT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GC</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JR</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18"/>
                  </a:ext>
                </a:extLst>
              </a:tr>
              <a:tr h="150580">
                <a:tc>
                  <a:txBody>
                    <a:bodyPr/>
                    <a:lstStyle/>
                    <a:p>
                      <a:pPr algn="r" fontAlgn="b"/>
                      <a:r>
                        <a:rPr lang="es-CL" sz="1000" b="0" i="0" u="none" strike="noStrike">
                          <a:effectLst/>
                          <a:latin typeface="Arial"/>
                        </a:rPr>
                        <a:t>16</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Consultoria ISO</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JCB</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LL</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19"/>
                  </a:ext>
                </a:extLst>
              </a:tr>
              <a:tr h="150580">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gridSpan="3">
                  <a:txBody>
                    <a:bodyPr/>
                    <a:lstStyle/>
                    <a:p>
                      <a:pPr algn="l" fontAlgn="b"/>
                      <a:r>
                        <a:rPr lang="es-CL" sz="1000" b="0" i="0" u="none" strike="noStrike">
                          <a:effectLst/>
                          <a:latin typeface="Arial"/>
                        </a:rPr>
                        <a:t>Fusiones &amp; adquisiones, Financiamiento</a:t>
                      </a:r>
                    </a:p>
                  </a:txBody>
                  <a:tcPr marL="4974" marR="4974" marT="4974" marB="0" anchor="b">
                    <a:lnL>
                      <a:noFill/>
                    </a:lnL>
                    <a:lnR>
                      <a:noFill/>
                    </a:lnR>
                    <a:lnT>
                      <a:noFill/>
                    </a:lnT>
                    <a:lnB>
                      <a:noFill/>
                    </a:lnB>
                    <a:solidFill>
                      <a:srgbClr val="8DB4E2"/>
                    </a:solidFill>
                  </a:tcPr>
                </a:tc>
                <a:tc hMerge="1">
                  <a:txBody>
                    <a:bodyPr/>
                    <a:lstStyle/>
                    <a:p>
                      <a:endParaRPr lang="es-CL"/>
                    </a:p>
                  </a:txBody>
                  <a:tcPr/>
                </a:tc>
                <a:tc hMerge="1">
                  <a:txBody>
                    <a:bodyPr/>
                    <a:lstStyle/>
                    <a:p>
                      <a:endParaRPr lang="es-CL"/>
                    </a:p>
                  </a:txBody>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extLst>
                  <a:ext uri="{0D108BD9-81ED-4DB2-BD59-A6C34878D82A}">
                    <a16:rowId xmlns:a16="http://schemas.microsoft.com/office/drawing/2014/main" val="10020"/>
                  </a:ext>
                </a:extLst>
              </a:tr>
              <a:tr h="150580">
                <a:tc>
                  <a:txBody>
                    <a:bodyPr/>
                    <a:lstStyle/>
                    <a:p>
                      <a:pPr algn="r" fontAlgn="b"/>
                      <a:r>
                        <a:rPr lang="es-CL" sz="1000" b="0" i="0" u="none" strike="noStrike">
                          <a:effectLst/>
                          <a:latin typeface="Arial"/>
                        </a:rPr>
                        <a:t>17</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Fusiones y Adquisiciones</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RSB</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OJ</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JIM</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JRSS</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21"/>
                  </a:ext>
                </a:extLst>
              </a:tr>
              <a:tr h="150580">
                <a:tc>
                  <a:txBody>
                    <a:bodyPr/>
                    <a:lstStyle/>
                    <a:p>
                      <a:pPr algn="r" fontAlgn="b"/>
                      <a:r>
                        <a:rPr lang="es-CL" sz="1000" b="0" i="0" u="none" strike="noStrike">
                          <a:effectLst/>
                          <a:latin typeface="Arial"/>
                        </a:rPr>
                        <a:t>18</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Financiamiento, Finanzas</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RSB</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OJ</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JIM</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JRSS</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CS</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MS</a:t>
                      </a:r>
                    </a:p>
                  </a:txBody>
                  <a:tcPr marL="4974" marR="4974" marT="4974" marB="0" anchor="b">
                    <a:lnL>
                      <a:noFill/>
                    </a:lnL>
                    <a:lnR>
                      <a:noFill/>
                    </a:lnR>
                    <a:lnT>
                      <a:noFill/>
                    </a:lnT>
                    <a:lnB>
                      <a:noFill/>
                    </a:lnB>
                  </a:tcPr>
                </a:tc>
                <a:extLst>
                  <a:ext uri="{0D108BD9-81ED-4DB2-BD59-A6C34878D82A}">
                    <a16:rowId xmlns:a16="http://schemas.microsoft.com/office/drawing/2014/main" val="10022"/>
                  </a:ext>
                </a:extLst>
              </a:tr>
              <a:tr h="150580">
                <a:tc>
                  <a:txBody>
                    <a:bodyPr/>
                    <a:lstStyle/>
                    <a:p>
                      <a:pPr algn="r" fontAlgn="b"/>
                      <a:r>
                        <a:rPr lang="es-CL" sz="1000" b="0" i="0" u="none" strike="noStrike">
                          <a:effectLst/>
                          <a:latin typeface="Arial"/>
                        </a:rPr>
                        <a:t>19</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Due diligence</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EWP</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RSB</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GC</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23"/>
                  </a:ext>
                </a:extLst>
              </a:tr>
              <a:tr h="150580">
                <a:tc>
                  <a:txBody>
                    <a:bodyPr/>
                    <a:lstStyle/>
                    <a:p>
                      <a:pPr algn="r" fontAlgn="b"/>
                      <a:r>
                        <a:rPr lang="es-CL" sz="1000" b="0" i="0" u="none" strike="noStrike">
                          <a:effectLst/>
                          <a:latin typeface="Arial"/>
                        </a:rPr>
                        <a:t>20</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Legal comercial y corporativa</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EWP</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24"/>
                  </a:ext>
                </a:extLst>
              </a:tr>
              <a:tr h="150580">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Personas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extLst>
                  <a:ext uri="{0D108BD9-81ED-4DB2-BD59-A6C34878D82A}">
                    <a16:rowId xmlns:a16="http://schemas.microsoft.com/office/drawing/2014/main" val="10025"/>
                  </a:ext>
                </a:extLst>
              </a:tr>
              <a:tr h="150580">
                <a:tc>
                  <a:txBody>
                    <a:bodyPr/>
                    <a:lstStyle/>
                    <a:p>
                      <a:pPr algn="r" fontAlgn="b"/>
                      <a:r>
                        <a:rPr lang="es-CL" sz="1000" b="0" i="0" u="none" strike="noStrike">
                          <a:effectLst/>
                          <a:latin typeface="Arial"/>
                        </a:rPr>
                        <a:t>21</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Coaching y Recursos Humanos</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RSB</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GM</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26"/>
                  </a:ext>
                </a:extLst>
              </a:tr>
              <a:tr h="150580">
                <a:tc>
                  <a:txBody>
                    <a:bodyPr/>
                    <a:lstStyle/>
                    <a:p>
                      <a:pPr algn="r" fontAlgn="b"/>
                      <a:r>
                        <a:rPr lang="es-CL" sz="1000" b="0" i="0" u="none" strike="noStrike">
                          <a:effectLst/>
                          <a:latin typeface="Arial"/>
                        </a:rPr>
                        <a:t>22</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Habilidades Relacionamiento</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RSB</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MB</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27"/>
                  </a:ext>
                </a:extLst>
              </a:tr>
              <a:tr h="254274">
                <a:tc>
                  <a:txBody>
                    <a:bodyPr/>
                    <a:lstStyle/>
                    <a:p>
                      <a:pPr algn="r" fontAlgn="b"/>
                      <a:r>
                        <a:rPr lang="es-CL" sz="1000" b="0" i="0" u="none" strike="noStrike">
                          <a:effectLst/>
                          <a:latin typeface="Arial"/>
                        </a:rPr>
                        <a:t>23</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Desarrollo Profesional&amp;Capacitación</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GM</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RSB</a:t>
                      </a:r>
                    </a:p>
                  </a:txBody>
                  <a:tcPr marL="4974" marR="4974" marT="4974" marB="0" anchor="b">
                    <a:lnL>
                      <a:noFill/>
                    </a:lnL>
                    <a:lnR>
                      <a:noFill/>
                    </a:lnR>
                    <a:lnT>
                      <a:noFill/>
                    </a:lnT>
                    <a:lnB>
                      <a:noFill/>
                    </a:lnB>
                  </a:tcPr>
                </a:tc>
                <a:tc gridSpan="2">
                  <a:txBody>
                    <a:bodyPr/>
                    <a:lstStyle/>
                    <a:p>
                      <a:pPr algn="l" fontAlgn="b"/>
                      <a:r>
                        <a:rPr lang="es-CL" sz="1000" b="0" i="0" u="none" strike="noStrike">
                          <a:effectLst/>
                          <a:latin typeface="Arial"/>
                        </a:rPr>
                        <a:t>A Iglesias</a:t>
                      </a:r>
                    </a:p>
                  </a:txBody>
                  <a:tcPr marL="4974" marR="4974" marT="4974" marB="0" anchor="b">
                    <a:lnL>
                      <a:noFill/>
                    </a:lnL>
                    <a:lnR>
                      <a:noFill/>
                    </a:lnR>
                    <a:lnT>
                      <a:noFill/>
                    </a:lnT>
                    <a:lnB>
                      <a:noFill/>
                    </a:lnB>
                  </a:tcPr>
                </a:tc>
                <a:tc hMerge="1">
                  <a:txBody>
                    <a:bodyPr/>
                    <a:lstStyle/>
                    <a:p>
                      <a:endParaRPr lang="es-CL"/>
                    </a:p>
                  </a:txBody>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28"/>
                  </a:ext>
                </a:extLst>
              </a:tr>
              <a:tr h="150580">
                <a:tc>
                  <a:txBody>
                    <a:bodyPr/>
                    <a:lstStyle/>
                    <a:p>
                      <a:pPr algn="r" fontAlgn="b"/>
                      <a:r>
                        <a:rPr lang="es-CL" sz="1000" b="0" i="0" u="none" strike="noStrike">
                          <a:effectLst/>
                          <a:latin typeface="Arial"/>
                        </a:rPr>
                        <a:t>24</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Comercial</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JCB</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29"/>
                  </a:ext>
                </a:extLst>
              </a:tr>
              <a:tr h="150580">
                <a:tc>
                  <a:txBody>
                    <a:bodyPr/>
                    <a:lstStyle/>
                    <a:p>
                      <a:pPr algn="r" fontAlgn="b"/>
                      <a:r>
                        <a:rPr lang="es-CL" sz="1000" b="0" i="0" u="none" strike="noStrike">
                          <a:effectLst/>
                          <a:latin typeface="Arial"/>
                        </a:rPr>
                        <a:t>25</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Estudios de Clima</a:t>
                      </a:r>
                    </a:p>
                  </a:txBody>
                  <a:tcPr marL="4974" marR="4974" marT="4974" marB="0" anchor="b">
                    <a:lnL>
                      <a:noFill/>
                    </a:lnL>
                    <a:lnR>
                      <a:noFill/>
                    </a:lnR>
                    <a:lnT>
                      <a:noFill/>
                    </a:lnT>
                    <a:lnB>
                      <a:noFill/>
                    </a:lnB>
                    <a:solidFill>
                      <a:srgbClr val="E1FFF0"/>
                    </a:solidFill>
                  </a:tcPr>
                </a:tc>
                <a:tc>
                  <a:txBody>
                    <a:bodyPr/>
                    <a:lstStyle/>
                    <a:p>
                      <a:pPr algn="l" fontAlgn="b"/>
                      <a:r>
                        <a:rPr lang="es-CL" sz="1000" b="0" i="0" u="none" strike="noStrike">
                          <a:effectLst/>
                          <a:latin typeface="Arial"/>
                        </a:rPr>
                        <a:t>OJ</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30"/>
                  </a:ext>
                </a:extLst>
              </a:tr>
              <a:tr h="150580">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Comunidades</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tc>
                  <a:txBody>
                    <a:bodyPr/>
                    <a:lstStyle/>
                    <a:p>
                      <a:pPr algn="l" fontAlgn="b"/>
                      <a:r>
                        <a:rPr lang="es-CL" sz="1000" b="0" i="0" u="none" strike="noStrike">
                          <a:effectLst/>
                          <a:latin typeface="Arial"/>
                        </a:rPr>
                        <a:t> </a:t>
                      </a:r>
                    </a:p>
                  </a:txBody>
                  <a:tcPr marL="4974" marR="4974" marT="4974" marB="0" anchor="b">
                    <a:lnL>
                      <a:noFill/>
                    </a:lnL>
                    <a:lnR>
                      <a:noFill/>
                    </a:lnR>
                    <a:lnT>
                      <a:noFill/>
                    </a:lnT>
                    <a:lnB>
                      <a:noFill/>
                    </a:lnB>
                    <a:solidFill>
                      <a:srgbClr val="8DB4E2"/>
                    </a:solidFill>
                  </a:tcPr>
                </a:tc>
                <a:extLst>
                  <a:ext uri="{0D108BD9-81ED-4DB2-BD59-A6C34878D82A}">
                    <a16:rowId xmlns:a16="http://schemas.microsoft.com/office/drawing/2014/main" val="10031"/>
                  </a:ext>
                </a:extLst>
              </a:tr>
              <a:tr h="150580">
                <a:tc>
                  <a:txBody>
                    <a:bodyPr/>
                    <a:lstStyle/>
                    <a:p>
                      <a:pPr algn="r" fontAlgn="b"/>
                      <a:r>
                        <a:rPr lang="es-CL" sz="1000" b="0" i="0" u="none" strike="noStrike">
                          <a:effectLst/>
                          <a:latin typeface="Arial"/>
                        </a:rPr>
                        <a:t>26</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Planes De Desarrollo</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GLT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AC</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RSB</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32"/>
                  </a:ext>
                </a:extLst>
              </a:tr>
              <a:tr h="254274">
                <a:tc>
                  <a:txBody>
                    <a:bodyPr/>
                    <a:lstStyle/>
                    <a:p>
                      <a:pPr algn="r" fontAlgn="b"/>
                      <a:r>
                        <a:rPr lang="es-CL" sz="1000" b="0" i="0" u="none" strike="noStrike">
                          <a:effectLst/>
                          <a:latin typeface="Arial"/>
                        </a:rPr>
                        <a:t>27</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CreatingCommunities&amp;ShareValue</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GLT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AC</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MEM</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MO</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RSB</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33"/>
                  </a:ext>
                </a:extLst>
              </a:tr>
              <a:tr h="150580">
                <a:tc>
                  <a:txBody>
                    <a:bodyPr/>
                    <a:lstStyle/>
                    <a:p>
                      <a:pPr algn="r" fontAlgn="b"/>
                      <a:r>
                        <a:rPr lang="es-CL" sz="1000" b="0" i="0" u="none" strike="noStrike">
                          <a:effectLst/>
                          <a:latin typeface="Arial"/>
                        </a:rPr>
                        <a:t>28</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RSE &amp; Valor Compartido</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JCB</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RSB</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34"/>
                  </a:ext>
                </a:extLst>
              </a:tr>
              <a:tr h="254274">
                <a:tc>
                  <a:txBody>
                    <a:bodyPr/>
                    <a:lstStyle/>
                    <a:p>
                      <a:pPr algn="r" fontAlgn="b"/>
                      <a:r>
                        <a:rPr lang="es-CL" sz="1000" b="0" i="0" u="none" strike="noStrike">
                          <a:effectLst/>
                          <a:latin typeface="Arial"/>
                        </a:rPr>
                        <a:t>29</a:t>
                      </a:r>
                    </a:p>
                  </a:txBody>
                  <a:tcPr marL="4974" marR="4974" marT="4974" marB="0" anchor="b">
                    <a:lnL>
                      <a:noFill/>
                    </a:lnL>
                    <a:lnR>
                      <a:noFill/>
                    </a:lnR>
                    <a:lnT>
                      <a:noFill/>
                    </a:lnT>
                    <a:lnB>
                      <a:noFill/>
                    </a:lnB>
                  </a:tcPr>
                </a:tc>
                <a:tc>
                  <a:txBody>
                    <a:bodyPr/>
                    <a:lstStyle/>
                    <a:p>
                      <a:pPr algn="l" fontAlgn="b"/>
                      <a:r>
                        <a:rPr lang="es-CL" sz="1000" b="0" i="0" u="none" strike="noStrike" dirty="0">
                          <a:effectLst/>
                          <a:latin typeface="Arial"/>
                        </a:rPr>
                        <a:t>Servicios de Red de Conocimientos </a:t>
                      </a:r>
                    </a:p>
                  </a:txBody>
                  <a:tcPr marL="4974" marR="4974" marT="4974" marB="0" anchor="b">
                    <a:lnL>
                      <a:noFill/>
                    </a:lnL>
                    <a:lnR>
                      <a:noFill/>
                    </a:lnR>
                    <a:lnT>
                      <a:noFill/>
                    </a:lnT>
                    <a:lnB>
                      <a:noFill/>
                    </a:lnB>
                    <a:solidFill>
                      <a:srgbClr val="99FF99"/>
                    </a:solidFill>
                  </a:tcPr>
                </a:tc>
                <a:tc>
                  <a:txBody>
                    <a:bodyPr/>
                    <a:lstStyle/>
                    <a:p>
                      <a:pPr algn="l" fontAlgn="b"/>
                      <a:r>
                        <a:rPr lang="es-CL" sz="1000" b="0" i="0" u="none" strike="noStrike">
                          <a:effectLst/>
                          <a:latin typeface="Arial"/>
                        </a:rPr>
                        <a:t>GLT</a:t>
                      </a:r>
                    </a:p>
                  </a:txBody>
                  <a:tcPr marL="4974" marR="4974" marT="4974" marB="0" anchor="b">
                    <a:lnL>
                      <a:noFill/>
                    </a:lnL>
                    <a:lnR>
                      <a:noFill/>
                    </a:lnR>
                    <a:lnT>
                      <a:noFill/>
                    </a:lnT>
                    <a:lnB>
                      <a:noFill/>
                    </a:lnB>
                  </a:tcPr>
                </a:tc>
                <a:tc>
                  <a:txBody>
                    <a:bodyPr/>
                    <a:lstStyle/>
                    <a:p>
                      <a:pPr algn="l" fontAlgn="b"/>
                      <a:r>
                        <a:rPr lang="es-CL" sz="1000" b="0" i="0" u="none" strike="noStrike">
                          <a:effectLst/>
                          <a:latin typeface="Arial"/>
                        </a:rPr>
                        <a:t>JRSS</a:t>
                      </a: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a:effectLst/>
                        <a:latin typeface="Arial"/>
                      </a:endParaRPr>
                    </a:p>
                  </a:txBody>
                  <a:tcPr marL="4974" marR="4974" marT="4974" marB="0" anchor="b">
                    <a:lnL>
                      <a:noFill/>
                    </a:lnL>
                    <a:lnR>
                      <a:noFill/>
                    </a:lnR>
                    <a:lnT>
                      <a:noFill/>
                    </a:lnT>
                    <a:lnB>
                      <a:noFill/>
                    </a:lnB>
                  </a:tcPr>
                </a:tc>
                <a:tc>
                  <a:txBody>
                    <a:bodyPr/>
                    <a:lstStyle/>
                    <a:p>
                      <a:pPr algn="l" fontAlgn="b"/>
                      <a:endParaRPr lang="es-CL" sz="1000" b="0" i="0" u="none" strike="noStrike" dirty="0">
                        <a:effectLst/>
                        <a:latin typeface="Arial"/>
                      </a:endParaRPr>
                    </a:p>
                  </a:txBody>
                  <a:tcPr marL="4974" marR="4974" marT="4974" marB="0" anchor="b">
                    <a:lnL>
                      <a:noFill/>
                    </a:lnL>
                    <a:lnR>
                      <a:noFill/>
                    </a:lnR>
                    <a:lnT>
                      <a:noFill/>
                    </a:lnT>
                    <a:lnB>
                      <a:noFill/>
                    </a:lnB>
                  </a:tcPr>
                </a:tc>
                <a:extLst>
                  <a:ext uri="{0D108BD9-81ED-4DB2-BD59-A6C34878D82A}">
                    <a16:rowId xmlns:a16="http://schemas.microsoft.com/office/drawing/2014/main" val="10035"/>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7 Rectángulo">
            <a:extLst>
              <a:ext uri="{FF2B5EF4-FFF2-40B4-BE49-F238E27FC236}">
                <a16:creationId xmlns:a16="http://schemas.microsoft.com/office/drawing/2014/main" id="{F0325D25-E9E3-CFC1-B7DA-D99C71B95DB9}"/>
              </a:ext>
            </a:extLst>
          </p:cNvPr>
          <p:cNvSpPr>
            <a:spLocks noChangeArrowheads="1"/>
          </p:cNvSpPr>
          <p:nvPr/>
        </p:nvSpPr>
        <p:spPr bwMode="auto">
          <a:xfrm>
            <a:off x="1563876" y="730990"/>
            <a:ext cx="8254728" cy="57099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FontTx/>
              <a:buNone/>
            </a:pPr>
            <a:endParaRPr lang="es-CL" altLang="es-CL" sz="1720">
              <a:latin typeface="Times New Roman" panose="02020603050405020304" pitchFamily="18" charset="0"/>
            </a:endParaRPr>
          </a:p>
        </p:txBody>
      </p:sp>
      <p:sp>
        <p:nvSpPr>
          <p:cNvPr id="8195" name="1 Título">
            <a:extLst>
              <a:ext uri="{FF2B5EF4-FFF2-40B4-BE49-F238E27FC236}">
                <a16:creationId xmlns:a16="http://schemas.microsoft.com/office/drawing/2014/main" id="{C2CD688A-5BDF-16EA-9E69-1E3D9890EAE1}"/>
              </a:ext>
            </a:extLst>
          </p:cNvPr>
          <p:cNvSpPr>
            <a:spLocks noGrp="1"/>
          </p:cNvSpPr>
          <p:nvPr>
            <p:ph type="title"/>
          </p:nvPr>
        </p:nvSpPr>
        <p:spPr>
          <a:xfrm>
            <a:off x="1829277" y="110710"/>
            <a:ext cx="7861935" cy="473172"/>
          </a:xfrm>
        </p:spPr>
        <p:txBody>
          <a:bodyPr>
            <a:normAutofit fontScale="90000"/>
          </a:bodyPr>
          <a:lstStyle/>
          <a:p>
            <a:r>
              <a:rPr lang="es-CL" altLang="es-CL"/>
              <a:t>Proyectos y publicaciones.</a:t>
            </a:r>
          </a:p>
        </p:txBody>
      </p:sp>
      <p:graphicFrame>
        <p:nvGraphicFramePr>
          <p:cNvPr id="4" name="3 Tabla">
            <a:extLst>
              <a:ext uri="{FF2B5EF4-FFF2-40B4-BE49-F238E27FC236}">
                <a16:creationId xmlns:a16="http://schemas.microsoft.com/office/drawing/2014/main" id="{3066D752-BD79-81F8-0737-781C26BAB52B}"/>
              </a:ext>
            </a:extLst>
          </p:cNvPr>
          <p:cNvGraphicFramePr>
            <a:graphicFrameLocks noGrp="1"/>
          </p:cNvGraphicFramePr>
          <p:nvPr/>
        </p:nvGraphicFramePr>
        <p:xfrm>
          <a:off x="1495630" y="730990"/>
          <a:ext cx="8473115" cy="5650788"/>
        </p:xfrm>
        <a:graphic>
          <a:graphicData uri="http://schemas.openxmlformats.org/drawingml/2006/table">
            <a:tbl>
              <a:tblPr/>
              <a:tblGrid>
                <a:gridCol w="329409">
                  <a:extLst>
                    <a:ext uri="{9D8B030D-6E8A-4147-A177-3AD203B41FA5}">
                      <a16:colId xmlns:a16="http://schemas.microsoft.com/office/drawing/2014/main" val="20000"/>
                    </a:ext>
                  </a:extLst>
                </a:gridCol>
                <a:gridCol w="2397362">
                  <a:extLst>
                    <a:ext uri="{9D8B030D-6E8A-4147-A177-3AD203B41FA5}">
                      <a16:colId xmlns:a16="http://schemas.microsoft.com/office/drawing/2014/main" val="20001"/>
                    </a:ext>
                  </a:extLst>
                </a:gridCol>
                <a:gridCol w="695418">
                  <a:extLst>
                    <a:ext uri="{9D8B030D-6E8A-4147-A177-3AD203B41FA5}">
                      <a16:colId xmlns:a16="http://schemas.microsoft.com/office/drawing/2014/main" val="20002"/>
                    </a:ext>
                  </a:extLst>
                </a:gridCol>
                <a:gridCol w="658816">
                  <a:extLst>
                    <a:ext uri="{9D8B030D-6E8A-4147-A177-3AD203B41FA5}">
                      <a16:colId xmlns:a16="http://schemas.microsoft.com/office/drawing/2014/main" val="20003"/>
                    </a:ext>
                  </a:extLst>
                </a:gridCol>
                <a:gridCol w="823521">
                  <a:extLst>
                    <a:ext uri="{9D8B030D-6E8A-4147-A177-3AD203B41FA5}">
                      <a16:colId xmlns:a16="http://schemas.microsoft.com/office/drawing/2014/main" val="20004"/>
                    </a:ext>
                  </a:extLst>
                </a:gridCol>
                <a:gridCol w="713718">
                  <a:extLst>
                    <a:ext uri="{9D8B030D-6E8A-4147-A177-3AD203B41FA5}">
                      <a16:colId xmlns:a16="http://schemas.microsoft.com/office/drawing/2014/main" val="20005"/>
                    </a:ext>
                  </a:extLst>
                </a:gridCol>
                <a:gridCol w="713718">
                  <a:extLst>
                    <a:ext uri="{9D8B030D-6E8A-4147-A177-3AD203B41FA5}">
                      <a16:colId xmlns:a16="http://schemas.microsoft.com/office/drawing/2014/main" val="20006"/>
                    </a:ext>
                  </a:extLst>
                </a:gridCol>
                <a:gridCol w="713718">
                  <a:extLst>
                    <a:ext uri="{9D8B030D-6E8A-4147-A177-3AD203B41FA5}">
                      <a16:colId xmlns:a16="http://schemas.microsoft.com/office/drawing/2014/main" val="20007"/>
                    </a:ext>
                  </a:extLst>
                </a:gridCol>
                <a:gridCol w="713718">
                  <a:extLst>
                    <a:ext uri="{9D8B030D-6E8A-4147-A177-3AD203B41FA5}">
                      <a16:colId xmlns:a16="http://schemas.microsoft.com/office/drawing/2014/main" val="20008"/>
                    </a:ext>
                  </a:extLst>
                </a:gridCol>
                <a:gridCol w="713718">
                  <a:extLst>
                    <a:ext uri="{9D8B030D-6E8A-4147-A177-3AD203B41FA5}">
                      <a16:colId xmlns:a16="http://schemas.microsoft.com/office/drawing/2014/main" val="20009"/>
                    </a:ext>
                  </a:extLst>
                </a:gridCol>
              </a:tblGrid>
              <a:tr h="267239">
                <a:tc>
                  <a:txBody>
                    <a:bodyPr/>
                    <a:lstStyle/>
                    <a:p>
                      <a:pPr algn="l" fontAlgn="b"/>
                      <a:r>
                        <a:rPr lang="es-CL" sz="1100" b="0" i="0" u="none" strike="noStrike" dirty="0">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Estrategia e innovación</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dirty="0">
                          <a:effectLst/>
                          <a:latin typeface="Arial"/>
                        </a:rPr>
                        <a:t>MII CH&amp;P</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CIE</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Centro CSV</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LibroCSV</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LibroPP</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LibroACT</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LibroTCT</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CFCCI</a:t>
                      </a:r>
                    </a:p>
                  </a:txBody>
                  <a:tcPr marL="5065" marR="5065" marT="5065" marB="0" anchor="b">
                    <a:lnL>
                      <a:noFill/>
                    </a:lnL>
                    <a:lnR>
                      <a:noFill/>
                    </a:lnR>
                    <a:lnT>
                      <a:noFill/>
                    </a:lnT>
                    <a:lnB>
                      <a:noFill/>
                    </a:lnB>
                    <a:solidFill>
                      <a:srgbClr val="8DB4E2"/>
                    </a:solidFill>
                  </a:tcPr>
                </a:tc>
                <a:extLst>
                  <a:ext uri="{0D108BD9-81ED-4DB2-BD59-A6C34878D82A}">
                    <a16:rowId xmlns:a16="http://schemas.microsoft.com/office/drawing/2014/main" val="10000"/>
                  </a:ext>
                </a:extLst>
              </a:tr>
              <a:tr h="179775">
                <a:tc>
                  <a:txBody>
                    <a:bodyPr/>
                    <a:lstStyle/>
                    <a:p>
                      <a:pPr algn="r" fontAlgn="b"/>
                      <a:r>
                        <a:rPr lang="es-CL" sz="1100" b="0" i="0" u="none" strike="noStrike">
                          <a:effectLst/>
                          <a:latin typeface="Arial"/>
                        </a:rPr>
                        <a:t>1</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Gestión Estratégica</a:t>
                      </a:r>
                    </a:p>
                  </a:txBody>
                  <a:tcPr marL="5065" marR="5065" marT="5065" marB="0" anchor="b">
                    <a:lnL>
                      <a:noFill/>
                    </a:lnL>
                    <a:lnR>
                      <a:noFill/>
                    </a:lnR>
                    <a:lnT>
                      <a:noFill/>
                    </a:lnT>
                    <a:lnB>
                      <a:noFill/>
                    </a:lnB>
                    <a:solidFill>
                      <a:srgbClr val="99FF99"/>
                    </a:solidFill>
                  </a:tcPr>
                </a:tc>
                <a:tc>
                  <a:txBody>
                    <a:bodyPr/>
                    <a:lstStyle/>
                    <a:p>
                      <a:pPr algn="l" fontAlgn="b"/>
                      <a:r>
                        <a:rPr lang="es-CL" sz="1100" b="0" i="0" u="none" strike="noStrike">
                          <a:effectLst/>
                          <a:latin typeface="Arial"/>
                        </a:rPr>
                        <a:t>GLT</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GLT</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GLT</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GLT</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GLT</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GLT</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GLT</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RSB</a:t>
                      </a:r>
                    </a:p>
                  </a:txBody>
                  <a:tcPr marL="5065" marR="5065" marT="5065" marB="0" anchor="b">
                    <a:lnL>
                      <a:noFill/>
                    </a:lnL>
                    <a:lnR>
                      <a:noFill/>
                    </a:lnR>
                    <a:lnT>
                      <a:noFill/>
                    </a:lnT>
                    <a:lnB>
                      <a:noFill/>
                    </a:lnB>
                  </a:tcPr>
                </a:tc>
                <a:extLst>
                  <a:ext uri="{0D108BD9-81ED-4DB2-BD59-A6C34878D82A}">
                    <a16:rowId xmlns:a16="http://schemas.microsoft.com/office/drawing/2014/main" val="10001"/>
                  </a:ext>
                </a:extLst>
              </a:tr>
              <a:tr h="179775">
                <a:tc>
                  <a:txBody>
                    <a:bodyPr/>
                    <a:lstStyle/>
                    <a:p>
                      <a:pPr algn="r" fontAlgn="b"/>
                      <a:r>
                        <a:rPr lang="es-CL" sz="1100" b="0" i="0" u="none" strike="noStrike">
                          <a:effectLst/>
                          <a:latin typeface="Arial"/>
                        </a:rPr>
                        <a:t>2</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Innovación</a:t>
                      </a:r>
                    </a:p>
                  </a:txBody>
                  <a:tcPr marL="5065" marR="5065" marT="5065" marB="0" anchor="b">
                    <a:lnL>
                      <a:noFill/>
                    </a:lnL>
                    <a:lnR>
                      <a:noFill/>
                    </a:lnR>
                    <a:lnT>
                      <a:noFill/>
                    </a:lnT>
                    <a:lnB>
                      <a:noFill/>
                    </a:lnB>
                    <a:solidFill>
                      <a:srgbClr val="E1FFF0"/>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MCH</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GLT</a:t>
                      </a:r>
                    </a:p>
                  </a:txBody>
                  <a:tcPr marL="5065" marR="5065" marT="5065" marB="0" anchor="b">
                    <a:lnL>
                      <a:noFill/>
                    </a:lnL>
                    <a:lnR>
                      <a:noFill/>
                    </a:lnR>
                    <a:lnT>
                      <a:noFill/>
                    </a:lnT>
                    <a:lnB>
                      <a:noFill/>
                    </a:lnB>
                  </a:tcPr>
                </a:tc>
                <a:extLst>
                  <a:ext uri="{0D108BD9-81ED-4DB2-BD59-A6C34878D82A}">
                    <a16:rowId xmlns:a16="http://schemas.microsoft.com/office/drawing/2014/main" val="10002"/>
                  </a:ext>
                </a:extLst>
              </a:tr>
              <a:tr h="179775">
                <a:tc>
                  <a:txBody>
                    <a:bodyPr/>
                    <a:lstStyle/>
                    <a:p>
                      <a:pPr algn="r" fontAlgn="b"/>
                      <a:r>
                        <a:rPr lang="es-CL" sz="1100" b="0" i="0" u="none" strike="noStrike">
                          <a:effectLst/>
                          <a:latin typeface="Arial"/>
                        </a:rPr>
                        <a:t>3</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Diseño Org.&amp; Org. modelo</a:t>
                      </a:r>
                    </a:p>
                  </a:txBody>
                  <a:tcPr marL="5065" marR="5065" marT="5065" marB="0" anchor="b">
                    <a:lnL>
                      <a:noFill/>
                    </a:lnL>
                    <a:lnR>
                      <a:noFill/>
                    </a:lnR>
                    <a:lnT>
                      <a:noFill/>
                    </a:lnT>
                    <a:lnB>
                      <a:noFill/>
                    </a:lnB>
                    <a:solidFill>
                      <a:srgbClr val="99FF99"/>
                    </a:solidFill>
                  </a:tcPr>
                </a:tc>
                <a:tc>
                  <a:txBody>
                    <a:bodyPr/>
                    <a:lstStyle/>
                    <a:p>
                      <a:pPr algn="l" fontAlgn="b"/>
                      <a:r>
                        <a:rPr lang="es-CL" sz="1100" b="0" i="0" u="none" strike="noStrike">
                          <a:effectLst/>
                          <a:latin typeface="Arial"/>
                        </a:rPr>
                        <a:t>GM</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FI</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GM</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FI</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03"/>
                  </a:ext>
                </a:extLst>
              </a:tr>
              <a:tr h="179775">
                <a:tc>
                  <a:txBody>
                    <a:bodyPr/>
                    <a:lstStyle/>
                    <a:p>
                      <a:pPr algn="r" fontAlgn="b"/>
                      <a:r>
                        <a:rPr lang="es-CL" sz="1100" b="0" i="0" u="none" strike="noStrike">
                          <a:effectLst/>
                          <a:latin typeface="Arial"/>
                        </a:rPr>
                        <a:t>4</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Modelos de negocio</a:t>
                      </a:r>
                    </a:p>
                  </a:txBody>
                  <a:tcPr marL="5065" marR="5065" marT="5065" marB="0" anchor="b">
                    <a:lnL>
                      <a:noFill/>
                    </a:lnL>
                    <a:lnR>
                      <a:noFill/>
                    </a:lnR>
                    <a:lnT>
                      <a:noFill/>
                    </a:lnT>
                    <a:lnB>
                      <a:noFill/>
                    </a:lnB>
                    <a:solidFill>
                      <a:srgbClr val="E1FFF0"/>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RSB</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04"/>
                  </a:ext>
                </a:extLst>
              </a:tr>
              <a:tr h="179775">
                <a:tc>
                  <a:txBody>
                    <a:bodyPr/>
                    <a:lstStyle/>
                    <a:p>
                      <a:pPr algn="r" fontAlgn="b"/>
                      <a:r>
                        <a:rPr lang="es-CL" sz="1100" b="0" i="0" u="none" strike="noStrike">
                          <a:effectLst/>
                          <a:latin typeface="Arial"/>
                        </a:rPr>
                        <a:t>5</a:t>
                      </a:r>
                    </a:p>
                  </a:txBody>
                  <a:tcPr marL="5065" marR="5065" marT="5065" marB="0" anchor="b">
                    <a:lnL>
                      <a:noFill/>
                    </a:lnL>
                    <a:lnR>
                      <a:noFill/>
                    </a:lnR>
                    <a:lnT>
                      <a:noFill/>
                    </a:lnT>
                    <a:lnB>
                      <a:noFill/>
                    </a:lnB>
                  </a:tcPr>
                </a:tc>
                <a:tc>
                  <a:txBody>
                    <a:bodyPr/>
                    <a:lstStyle/>
                    <a:p>
                      <a:pPr algn="l" fontAlgn="b"/>
                      <a:r>
                        <a:rPr lang="es-CL" sz="1100" b="0" i="0" u="none" strike="noStrike" dirty="0">
                          <a:effectLst/>
                          <a:latin typeface="Arial"/>
                        </a:rPr>
                        <a:t>Comunicaciones</a:t>
                      </a:r>
                    </a:p>
                  </a:txBody>
                  <a:tcPr marL="5065" marR="5065" marT="5065" marB="0" anchor="b">
                    <a:lnL>
                      <a:noFill/>
                    </a:lnL>
                    <a:lnR>
                      <a:noFill/>
                    </a:lnR>
                    <a:lnT>
                      <a:noFill/>
                    </a:lnT>
                    <a:lnB>
                      <a:noFill/>
                    </a:lnB>
                    <a:solidFill>
                      <a:srgbClr val="E1FFF0"/>
                    </a:solidFill>
                  </a:tcPr>
                </a:tc>
                <a:tc>
                  <a:txBody>
                    <a:bodyPr/>
                    <a:lstStyle/>
                    <a:p>
                      <a:pPr algn="l" fontAlgn="b"/>
                      <a:r>
                        <a:rPr lang="es-CL" sz="1100" b="0" i="0" u="none" strike="noStrike">
                          <a:effectLst/>
                          <a:latin typeface="Arial"/>
                        </a:rPr>
                        <a:t>MB</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MB</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MB</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MB</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MB</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05"/>
                  </a:ext>
                </a:extLst>
              </a:tr>
              <a:tr h="179775">
                <a:tc>
                  <a:txBody>
                    <a:bodyPr/>
                    <a:lstStyle/>
                    <a:p>
                      <a:pPr algn="r" fontAlgn="b"/>
                      <a:r>
                        <a:rPr lang="es-CL" sz="1100" b="0" i="0" u="none" strike="noStrike">
                          <a:effectLst/>
                          <a:latin typeface="Arial"/>
                        </a:rPr>
                        <a:t>6</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BI</a:t>
                      </a:r>
                    </a:p>
                  </a:txBody>
                  <a:tcPr marL="5065" marR="5065" marT="5065" marB="0" anchor="b">
                    <a:lnL>
                      <a:noFill/>
                    </a:lnL>
                    <a:lnR>
                      <a:noFill/>
                    </a:lnR>
                    <a:lnT>
                      <a:noFill/>
                    </a:lnT>
                    <a:lnB>
                      <a:noFill/>
                    </a:lnB>
                    <a:solidFill>
                      <a:srgbClr val="E1FFF0"/>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NL</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NL</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NL</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06"/>
                  </a:ext>
                </a:extLst>
              </a:tr>
              <a:tr h="179775">
                <a:tc>
                  <a:txBody>
                    <a:bodyPr/>
                    <a:lstStyle/>
                    <a:p>
                      <a:pPr algn="r" fontAlgn="b"/>
                      <a:r>
                        <a:rPr lang="es-CL" sz="1100" b="0" i="0" u="none" strike="noStrike">
                          <a:effectLst/>
                          <a:latin typeface="Arial"/>
                        </a:rPr>
                        <a:t>7</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Gestión de Proyectos</a:t>
                      </a:r>
                    </a:p>
                  </a:txBody>
                  <a:tcPr marL="5065" marR="5065" marT="5065" marB="0" anchor="b">
                    <a:lnL>
                      <a:noFill/>
                    </a:lnL>
                    <a:lnR>
                      <a:noFill/>
                    </a:lnR>
                    <a:lnT>
                      <a:noFill/>
                    </a:lnT>
                    <a:lnB>
                      <a:noFill/>
                    </a:lnB>
                    <a:solidFill>
                      <a:srgbClr val="99FF99"/>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GC</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07"/>
                  </a:ext>
                </a:extLst>
              </a:tr>
              <a:tr h="179775">
                <a:tc>
                  <a:txBody>
                    <a:bodyPr/>
                    <a:lstStyle/>
                    <a:p>
                      <a:pPr algn="r" fontAlgn="b"/>
                      <a:r>
                        <a:rPr lang="es-CL" sz="1100" b="0" i="0" u="none" strike="noStrike">
                          <a:effectLst/>
                          <a:latin typeface="Arial"/>
                        </a:rPr>
                        <a:t>8</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Encuestas, Estudios Clima</a:t>
                      </a:r>
                    </a:p>
                  </a:txBody>
                  <a:tcPr marL="5065" marR="5065" marT="5065" marB="0" anchor="b">
                    <a:lnL>
                      <a:noFill/>
                    </a:lnL>
                    <a:lnR>
                      <a:noFill/>
                    </a:lnR>
                    <a:lnT>
                      <a:noFill/>
                    </a:lnT>
                    <a:lnB>
                      <a:noFill/>
                    </a:lnB>
                    <a:solidFill>
                      <a:srgbClr val="E1FFF0"/>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08"/>
                  </a:ext>
                </a:extLst>
              </a:tr>
              <a:tr h="179775">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Productividad y calidad</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extLst>
                  <a:ext uri="{0D108BD9-81ED-4DB2-BD59-A6C34878D82A}">
                    <a16:rowId xmlns:a16="http://schemas.microsoft.com/office/drawing/2014/main" val="10009"/>
                  </a:ext>
                </a:extLst>
              </a:tr>
              <a:tr h="179775">
                <a:tc>
                  <a:txBody>
                    <a:bodyPr/>
                    <a:lstStyle/>
                    <a:p>
                      <a:pPr algn="r" fontAlgn="b"/>
                      <a:r>
                        <a:rPr lang="es-CL" sz="1100" b="0" i="0" u="none" strike="noStrike">
                          <a:effectLst/>
                          <a:latin typeface="Arial"/>
                        </a:rPr>
                        <a:t>9</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Costos Por Actividad</a:t>
                      </a:r>
                    </a:p>
                  </a:txBody>
                  <a:tcPr marL="5065" marR="5065" marT="5065" marB="0" anchor="b">
                    <a:lnL>
                      <a:noFill/>
                    </a:lnL>
                    <a:lnR>
                      <a:noFill/>
                    </a:lnR>
                    <a:lnT>
                      <a:noFill/>
                    </a:lnT>
                    <a:lnB>
                      <a:noFill/>
                    </a:lnB>
                    <a:solidFill>
                      <a:srgbClr val="99FF99"/>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10"/>
                  </a:ext>
                </a:extLst>
              </a:tr>
              <a:tr h="179775">
                <a:tc>
                  <a:txBody>
                    <a:bodyPr/>
                    <a:lstStyle/>
                    <a:p>
                      <a:pPr algn="r" fontAlgn="b"/>
                      <a:r>
                        <a:rPr lang="es-CL" sz="1100" b="0" i="0" u="none" strike="noStrike">
                          <a:effectLst/>
                          <a:latin typeface="Arial"/>
                        </a:rPr>
                        <a:t>10</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Benchmarking</a:t>
                      </a:r>
                    </a:p>
                  </a:txBody>
                  <a:tcPr marL="5065" marR="5065" marT="5065" marB="0" anchor="b">
                    <a:lnL>
                      <a:noFill/>
                    </a:lnL>
                    <a:lnR>
                      <a:noFill/>
                    </a:lnR>
                    <a:lnT>
                      <a:noFill/>
                    </a:lnT>
                    <a:lnB>
                      <a:noFill/>
                    </a:lnB>
                    <a:solidFill>
                      <a:srgbClr val="99FF99"/>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JRSS</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11"/>
                  </a:ext>
                </a:extLst>
              </a:tr>
              <a:tr h="179775">
                <a:tc>
                  <a:txBody>
                    <a:bodyPr/>
                    <a:lstStyle/>
                    <a:p>
                      <a:pPr algn="r" fontAlgn="b"/>
                      <a:r>
                        <a:rPr lang="es-CL" sz="1100" b="0" i="0" u="none" strike="noStrike">
                          <a:effectLst/>
                          <a:latin typeface="Arial"/>
                        </a:rPr>
                        <a:t>11</a:t>
                      </a:r>
                    </a:p>
                  </a:txBody>
                  <a:tcPr marL="5065" marR="5065" marT="5065" marB="0" anchor="b">
                    <a:lnL>
                      <a:noFill/>
                    </a:lnL>
                    <a:lnR>
                      <a:noFill/>
                    </a:lnR>
                    <a:lnT>
                      <a:noFill/>
                    </a:lnT>
                    <a:lnB>
                      <a:noFill/>
                    </a:lnB>
                  </a:tcPr>
                </a:tc>
                <a:tc>
                  <a:txBody>
                    <a:bodyPr/>
                    <a:lstStyle/>
                    <a:p>
                      <a:pPr algn="l" fontAlgn="b"/>
                      <a:r>
                        <a:rPr lang="es-CL" sz="1100" b="0" i="0" u="none" strike="noStrike" dirty="0">
                          <a:effectLst/>
                          <a:latin typeface="Arial"/>
                        </a:rPr>
                        <a:t>Rediseño procesos y TICS</a:t>
                      </a:r>
                    </a:p>
                  </a:txBody>
                  <a:tcPr marL="5065" marR="5065" marT="5065" marB="0" anchor="b">
                    <a:lnL>
                      <a:noFill/>
                    </a:lnL>
                    <a:lnR>
                      <a:noFill/>
                    </a:lnR>
                    <a:lnT>
                      <a:noFill/>
                    </a:lnT>
                    <a:lnB>
                      <a:noFill/>
                    </a:lnB>
                    <a:solidFill>
                      <a:srgbClr val="E1FFF0"/>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LL</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CS</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12"/>
                  </a:ext>
                </a:extLst>
              </a:tr>
              <a:tr h="267239">
                <a:tc>
                  <a:txBody>
                    <a:bodyPr/>
                    <a:lstStyle/>
                    <a:p>
                      <a:pPr algn="r" fontAlgn="b"/>
                      <a:r>
                        <a:rPr lang="es-CL" sz="1100" b="0" i="0" u="none" strike="noStrike">
                          <a:effectLst/>
                          <a:latin typeface="Arial"/>
                        </a:rPr>
                        <a:t>12</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Gestión de Calidad de Servicios</a:t>
                      </a:r>
                    </a:p>
                  </a:txBody>
                  <a:tcPr marL="5065" marR="5065" marT="5065" marB="0" anchor="b">
                    <a:lnL>
                      <a:noFill/>
                    </a:lnL>
                    <a:lnR>
                      <a:noFill/>
                    </a:lnR>
                    <a:lnT>
                      <a:noFill/>
                    </a:lnT>
                    <a:lnB>
                      <a:noFill/>
                    </a:lnB>
                    <a:solidFill>
                      <a:srgbClr val="99FF99"/>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MS</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13"/>
                  </a:ext>
                </a:extLst>
              </a:tr>
              <a:tr h="179775">
                <a:tc>
                  <a:txBody>
                    <a:bodyPr/>
                    <a:lstStyle/>
                    <a:p>
                      <a:pPr algn="r" fontAlgn="b"/>
                      <a:r>
                        <a:rPr lang="es-CL" sz="1100" b="0" i="0" u="none" strike="noStrike">
                          <a:effectLst/>
                          <a:latin typeface="Arial"/>
                        </a:rPr>
                        <a:t>13</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Logística</a:t>
                      </a:r>
                    </a:p>
                  </a:txBody>
                  <a:tcPr marL="5065" marR="5065" marT="5065" marB="0" anchor="b">
                    <a:lnL>
                      <a:noFill/>
                    </a:lnL>
                    <a:lnR>
                      <a:noFill/>
                    </a:lnR>
                    <a:lnT>
                      <a:noFill/>
                    </a:lnT>
                    <a:lnB>
                      <a:noFill/>
                    </a:lnB>
                    <a:solidFill>
                      <a:srgbClr val="E1FFF0"/>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14"/>
                  </a:ext>
                </a:extLst>
              </a:tr>
              <a:tr h="179775">
                <a:tc>
                  <a:txBody>
                    <a:bodyPr/>
                    <a:lstStyle/>
                    <a:p>
                      <a:pPr algn="r" fontAlgn="b"/>
                      <a:r>
                        <a:rPr lang="es-CL" sz="1100" b="0" i="0" u="none" strike="noStrike">
                          <a:effectLst/>
                          <a:latin typeface="Arial"/>
                        </a:rPr>
                        <a:t>14</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Consultoria ISO</a:t>
                      </a:r>
                    </a:p>
                  </a:txBody>
                  <a:tcPr marL="5065" marR="5065" marT="5065" marB="0" anchor="b">
                    <a:lnL>
                      <a:noFill/>
                    </a:lnL>
                    <a:lnR>
                      <a:noFill/>
                    </a:lnR>
                    <a:lnT>
                      <a:noFill/>
                    </a:lnT>
                    <a:lnB>
                      <a:noFill/>
                    </a:lnB>
                    <a:solidFill>
                      <a:srgbClr val="E1FFF0"/>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15"/>
                  </a:ext>
                </a:extLst>
              </a:tr>
              <a:tr h="179775">
                <a:tc>
                  <a:txBody>
                    <a:bodyPr/>
                    <a:lstStyle/>
                    <a:p>
                      <a:pPr algn="l" fontAlgn="b"/>
                      <a:r>
                        <a:rPr lang="es-CL" sz="1100" b="0" i="0" u="none" strike="noStrike" dirty="0">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Personas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extLst>
                  <a:ext uri="{0D108BD9-81ED-4DB2-BD59-A6C34878D82A}">
                    <a16:rowId xmlns:a16="http://schemas.microsoft.com/office/drawing/2014/main" val="10016"/>
                  </a:ext>
                </a:extLst>
              </a:tr>
              <a:tr h="267239">
                <a:tc>
                  <a:txBody>
                    <a:bodyPr/>
                    <a:lstStyle/>
                    <a:p>
                      <a:pPr algn="r" fontAlgn="b"/>
                      <a:r>
                        <a:rPr lang="es-CL" sz="1100" b="0" i="0" u="none" strike="noStrike">
                          <a:effectLst/>
                          <a:latin typeface="Arial"/>
                        </a:rPr>
                        <a:t>18</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Coaching y Recursos Humanos</a:t>
                      </a:r>
                    </a:p>
                  </a:txBody>
                  <a:tcPr marL="5065" marR="5065" marT="5065" marB="0" anchor="b">
                    <a:lnL>
                      <a:noFill/>
                    </a:lnL>
                    <a:lnR>
                      <a:noFill/>
                    </a:lnR>
                    <a:lnT>
                      <a:noFill/>
                    </a:lnT>
                    <a:lnB>
                      <a:noFill/>
                    </a:lnB>
                    <a:solidFill>
                      <a:srgbClr val="99FF99"/>
                    </a:solidFill>
                  </a:tcPr>
                </a:tc>
                <a:tc>
                  <a:txBody>
                    <a:bodyPr/>
                    <a:lstStyle/>
                    <a:p>
                      <a:pPr algn="l" fontAlgn="b"/>
                      <a:r>
                        <a:rPr lang="es-CL" sz="1100" b="0" i="0" u="none" strike="noStrike">
                          <a:effectLst/>
                          <a:latin typeface="Arial"/>
                        </a:rPr>
                        <a:t>RSB</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RSB</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RSB</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17"/>
                  </a:ext>
                </a:extLst>
              </a:tr>
              <a:tr h="179775">
                <a:tc>
                  <a:txBody>
                    <a:bodyPr/>
                    <a:lstStyle/>
                    <a:p>
                      <a:pPr algn="r" fontAlgn="b"/>
                      <a:r>
                        <a:rPr lang="es-CL" sz="1100" b="0" i="0" u="none" strike="noStrike">
                          <a:effectLst/>
                          <a:latin typeface="Arial"/>
                        </a:rPr>
                        <a:t>19</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Habilidades Relacionamiento</a:t>
                      </a:r>
                    </a:p>
                  </a:txBody>
                  <a:tcPr marL="5065" marR="5065" marT="5065" marB="0" anchor="b">
                    <a:lnL>
                      <a:noFill/>
                    </a:lnL>
                    <a:lnR>
                      <a:noFill/>
                    </a:lnR>
                    <a:lnT>
                      <a:noFill/>
                    </a:lnT>
                    <a:lnB>
                      <a:noFill/>
                    </a:lnB>
                    <a:solidFill>
                      <a:srgbClr val="E1FFF0"/>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18"/>
                  </a:ext>
                </a:extLst>
              </a:tr>
              <a:tr h="267239">
                <a:tc>
                  <a:txBody>
                    <a:bodyPr/>
                    <a:lstStyle/>
                    <a:p>
                      <a:pPr algn="r" fontAlgn="b"/>
                      <a:r>
                        <a:rPr lang="es-CL" sz="1100" b="0" i="0" u="none" strike="noStrike">
                          <a:effectLst/>
                          <a:latin typeface="Arial"/>
                        </a:rPr>
                        <a:t>20</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Desarrollo Profesional&amp;Capacitación</a:t>
                      </a:r>
                    </a:p>
                  </a:txBody>
                  <a:tcPr marL="5065" marR="5065" marT="5065" marB="0" anchor="b">
                    <a:lnL>
                      <a:noFill/>
                    </a:lnL>
                    <a:lnR>
                      <a:noFill/>
                    </a:lnR>
                    <a:lnT>
                      <a:noFill/>
                    </a:lnT>
                    <a:lnB>
                      <a:noFill/>
                    </a:lnB>
                    <a:solidFill>
                      <a:srgbClr val="99FF99"/>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19"/>
                  </a:ext>
                </a:extLst>
              </a:tr>
              <a:tr h="179775">
                <a:tc>
                  <a:txBody>
                    <a:bodyPr/>
                    <a:lstStyle/>
                    <a:p>
                      <a:pPr algn="r" fontAlgn="b"/>
                      <a:r>
                        <a:rPr lang="es-CL" sz="1100" b="0" i="0" u="none" strike="noStrike">
                          <a:effectLst/>
                          <a:latin typeface="Arial"/>
                        </a:rPr>
                        <a:t>21</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Comercial</a:t>
                      </a:r>
                    </a:p>
                  </a:txBody>
                  <a:tcPr marL="5065" marR="5065" marT="5065" marB="0" anchor="b">
                    <a:lnL>
                      <a:noFill/>
                    </a:lnL>
                    <a:lnR>
                      <a:noFill/>
                    </a:lnR>
                    <a:lnT>
                      <a:noFill/>
                    </a:lnT>
                    <a:lnB>
                      <a:noFill/>
                    </a:lnB>
                    <a:solidFill>
                      <a:srgbClr val="E1FFF0"/>
                    </a:solidFill>
                  </a:tcPr>
                </a:tc>
                <a:tc>
                  <a:txBody>
                    <a:bodyPr/>
                    <a:lstStyle/>
                    <a:p>
                      <a:pPr algn="l" fontAlgn="b"/>
                      <a:r>
                        <a:rPr lang="es-CL" sz="1100" b="0" i="0" u="none" strike="noStrike">
                          <a:effectLst/>
                          <a:latin typeface="Arial"/>
                        </a:rPr>
                        <a:t>JCB</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JCB</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JCB</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20"/>
                  </a:ext>
                </a:extLst>
              </a:tr>
              <a:tr h="179775">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Comunidades</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dirty="0">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extLst>
                  <a:ext uri="{0D108BD9-81ED-4DB2-BD59-A6C34878D82A}">
                    <a16:rowId xmlns:a16="http://schemas.microsoft.com/office/drawing/2014/main" val="10021"/>
                  </a:ext>
                </a:extLst>
              </a:tr>
              <a:tr h="179775">
                <a:tc>
                  <a:txBody>
                    <a:bodyPr/>
                    <a:lstStyle/>
                    <a:p>
                      <a:pPr algn="r" fontAlgn="b"/>
                      <a:r>
                        <a:rPr lang="es-CL" sz="1100" b="0" i="0" u="none" strike="noStrike">
                          <a:effectLst/>
                          <a:latin typeface="Arial"/>
                        </a:rPr>
                        <a:t>22</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Planes De Desarrollo</a:t>
                      </a:r>
                    </a:p>
                  </a:txBody>
                  <a:tcPr marL="5065" marR="5065" marT="5065" marB="0" anchor="b">
                    <a:lnL>
                      <a:noFill/>
                    </a:lnL>
                    <a:lnR>
                      <a:noFill/>
                    </a:lnR>
                    <a:lnT>
                      <a:noFill/>
                    </a:lnT>
                    <a:lnB>
                      <a:noFill/>
                    </a:lnB>
                    <a:solidFill>
                      <a:srgbClr val="99FF99"/>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AC</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AC</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22"/>
                  </a:ext>
                </a:extLst>
              </a:tr>
              <a:tr h="267239">
                <a:tc>
                  <a:txBody>
                    <a:bodyPr/>
                    <a:lstStyle/>
                    <a:p>
                      <a:pPr algn="r" fontAlgn="b"/>
                      <a:r>
                        <a:rPr lang="es-CL" sz="1100" b="0" i="0" u="none" strike="noStrike">
                          <a:effectLst/>
                          <a:latin typeface="Arial"/>
                        </a:rPr>
                        <a:t>23</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CreatingCommunities&amp;ShareValue</a:t>
                      </a:r>
                    </a:p>
                  </a:txBody>
                  <a:tcPr marL="5065" marR="5065" marT="5065" marB="0" anchor="b">
                    <a:lnL>
                      <a:noFill/>
                    </a:lnL>
                    <a:lnR>
                      <a:noFill/>
                    </a:lnR>
                    <a:lnT>
                      <a:noFill/>
                    </a:lnT>
                    <a:lnB>
                      <a:noFill/>
                    </a:lnB>
                    <a:solidFill>
                      <a:srgbClr val="99FF99"/>
                    </a:solidFill>
                  </a:tcPr>
                </a:tc>
                <a:tc>
                  <a:txBody>
                    <a:bodyPr/>
                    <a:lstStyle/>
                    <a:p>
                      <a:pPr algn="l" fontAlgn="b"/>
                      <a:r>
                        <a:rPr lang="es-CL" sz="1100" b="0" i="0" u="none" strike="noStrike">
                          <a:effectLst/>
                          <a:latin typeface="Arial"/>
                        </a:rPr>
                        <a:t>NL</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MEM</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23"/>
                  </a:ext>
                </a:extLst>
              </a:tr>
              <a:tr h="179775">
                <a:tc>
                  <a:txBody>
                    <a:bodyPr/>
                    <a:lstStyle/>
                    <a:p>
                      <a:pPr algn="r" fontAlgn="b"/>
                      <a:r>
                        <a:rPr lang="es-CL" sz="1100" b="0" i="0" u="none" strike="noStrike">
                          <a:effectLst/>
                          <a:latin typeface="Arial"/>
                        </a:rPr>
                        <a:t>24</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RSE &amp; Valor Compartido</a:t>
                      </a:r>
                    </a:p>
                  </a:txBody>
                  <a:tcPr marL="5065" marR="5065" marT="5065" marB="0" anchor="b">
                    <a:lnL>
                      <a:noFill/>
                    </a:lnL>
                    <a:lnR>
                      <a:noFill/>
                    </a:lnR>
                    <a:lnT>
                      <a:noFill/>
                    </a:lnT>
                    <a:lnB>
                      <a:noFill/>
                    </a:lnB>
                    <a:solidFill>
                      <a:srgbClr val="99FF99"/>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MO</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24"/>
                  </a:ext>
                </a:extLst>
              </a:tr>
              <a:tr h="179775">
                <a:tc>
                  <a:txBody>
                    <a:bodyPr/>
                    <a:lstStyle/>
                    <a:p>
                      <a:pPr algn="r" fontAlgn="b"/>
                      <a:r>
                        <a:rPr lang="es-CL" sz="1100" b="0" i="0" u="none" strike="noStrike">
                          <a:effectLst/>
                          <a:latin typeface="Arial"/>
                        </a:rPr>
                        <a:t>25</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Servicios RedConocimientos </a:t>
                      </a:r>
                    </a:p>
                  </a:txBody>
                  <a:tcPr marL="5065" marR="5065" marT="5065" marB="0" anchor="b">
                    <a:lnL>
                      <a:noFill/>
                    </a:lnL>
                    <a:lnR>
                      <a:noFill/>
                    </a:lnR>
                    <a:lnT>
                      <a:noFill/>
                    </a:lnT>
                    <a:lnB>
                      <a:noFill/>
                    </a:lnB>
                    <a:solidFill>
                      <a:srgbClr val="99FF99"/>
                    </a:solidFill>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25"/>
                  </a:ext>
                </a:extLst>
              </a:tr>
              <a:tr h="179775">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gridSpan="2">
                  <a:txBody>
                    <a:bodyPr/>
                    <a:lstStyle/>
                    <a:p>
                      <a:pPr algn="l" fontAlgn="b"/>
                      <a:r>
                        <a:rPr lang="es-CL" sz="1100" b="0" i="0" u="none" strike="noStrike">
                          <a:effectLst/>
                          <a:latin typeface="Arial"/>
                        </a:rPr>
                        <a:t>Externos</a:t>
                      </a:r>
                    </a:p>
                  </a:txBody>
                  <a:tcPr marL="5065" marR="5065" marT="5065" marB="0" anchor="b">
                    <a:lnL>
                      <a:noFill/>
                    </a:lnL>
                    <a:lnR>
                      <a:noFill/>
                    </a:lnR>
                    <a:lnT>
                      <a:noFill/>
                    </a:lnT>
                    <a:lnB>
                      <a:noFill/>
                    </a:lnB>
                    <a:solidFill>
                      <a:srgbClr val="8DB4E2"/>
                    </a:solidFill>
                  </a:tcPr>
                </a:tc>
                <a:tc hMerge="1">
                  <a:txBody>
                    <a:bodyPr/>
                    <a:lstStyle/>
                    <a:p>
                      <a:endParaRPr lang="es-CL"/>
                    </a:p>
                  </a:txBody>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tc>
                  <a:txBody>
                    <a:bodyPr/>
                    <a:lstStyle/>
                    <a:p>
                      <a:pPr algn="l" fontAlgn="b"/>
                      <a:r>
                        <a:rPr lang="es-CL" sz="1100" b="0" i="0" u="none" strike="noStrike">
                          <a:effectLst/>
                          <a:latin typeface="Arial"/>
                        </a:rPr>
                        <a:t> </a:t>
                      </a:r>
                    </a:p>
                  </a:txBody>
                  <a:tcPr marL="5065" marR="5065" marT="5065" marB="0" anchor="b">
                    <a:lnL>
                      <a:noFill/>
                    </a:lnL>
                    <a:lnR>
                      <a:noFill/>
                    </a:lnR>
                    <a:lnT>
                      <a:noFill/>
                    </a:lnT>
                    <a:lnB>
                      <a:noFill/>
                    </a:lnB>
                    <a:solidFill>
                      <a:srgbClr val="8DB4E2"/>
                    </a:solidFill>
                  </a:tcPr>
                </a:tc>
                <a:extLst>
                  <a:ext uri="{0D108BD9-81ED-4DB2-BD59-A6C34878D82A}">
                    <a16:rowId xmlns:a16="http://schemas.microsoft.com/office/drawing/2014/main" val="10026"/>
                  </a:ext>
                </a:extLst>
              </a:tr>
              <a:tr h="179775">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J.Asenjo</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Marshall</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JM.Fdez</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Pdtes</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Pdtes</a:t>
                      </a: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27"/>
                  </a:ext>
                </a:extLst>
              </a:tr>
              <a:tr h="179775">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dirty="0">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OTEC</a:t>
                      </a:r>
                    </a:p>
                  </a:txBody>
                  <a:tcPr marL="5065" marR="5065" marT="5065" marB="0" anchor="b">
                    <a:lnL>
                      <a:noFill/>
                    </a:lnL>
                    <a:lnR>
                      <a:noFill/>
                    </a:lnR>
                    <a:lnT>
                      <a:noFill/>
                    </a:lnT>
                    <a:lnB>
                      <a:noFill/>
                    </a:lnB>
                  </a:tcPr>
                </a:tc>
                <a:tc>
                  <a:txBody>
                    <a:bodyPr/>
                    <a:lstStyle/>
                    <a:p>
                      <a:pPr algn="l" fontAlgn="b"/>
                      <a:r>
                        <a:rPr lang="es-CL" sz="1100" b="0" i="0" u="none" strike="noStrike">
                          <a:effectLst/>
                          <a:latin typeface="Arial"/>
                        </a:rPr>
                        <a:t>Belmar</a:t>
                      </a:r>
                    </a:p>
                  </a:txBody>
                  <a:tcPr marL="5065" marR="5065" marT="5065" marB="0" anchor="b">
                    <a:lnL>
                      <a:noFill/>
                    </a:lnL>
                    <a:lnR>
                      <a:noFill/>
                    </a:lnR>
                    <a:lnT>
                      <a:noFill/>
                    </a:lnT>
                    <a:lnB>
                      <a:noFill/>
                    </a:lnB>
                  </a:tcPr>
                </a:tc>
                <a:tc gridSpan="2">
                  <a:txBody>
                    <a:bodyPr/>
                    <a:lstStyle/>
                    <a:p>
                      <a:pPr algn="l" fontAlgn="b"/>
                      <a:r>
                        <a:rPr lang="es-CL" sz="1100" b="0" i="0" u="none" strike="noStrike">
                          <a:effectLst/>
                          <a:latin typeface="Arial"/>
                        </a:rPr>
                        <a:t>C.Haramoto</a:t>
                      </a:r>
                    </a:p>
                  </a:txBody>
                  <a:tcPr marL="5065" marR="5065" marT="5065" marB="0" anchor="b">
                    <a:lnL>
                      <a:noFill/>
                    </a:lnL>
                    <a:lnR>
                      <a:noFill/>
                    </a:lnR>
                    <a:lnT>
                      <a:noFill/>
                    </a:lnT>
                    <a:lnB>
                      <a:noFill/>
                    </a:lnB>
                  </a:tcPr>
                </a:tc>
                <a:tc hMerge="1">
                  <a:txBody>
                    <a:bodyPr/>
                    <a:lstStyle/>
                    <a:p>
                      <a:endParaRPr lang="es-CL"/>
                    </a:p>
                  </a:txBody>
                  <a:tcPr/>
                </a:tc>
                <a:tc>
                  <a:txBody>
                    <a:bodyPr/>
                    <a:lstStyle/>
                    <a:p>
                      <a:pPr algn="l" fontAlgn="b"/>
                      <a:endParaRPr lang="es-CL" sz="1100" b="0" i="0" u="none" strike="noStrike">
                        <a:effectLst/>
                        <a:latin typeface="Arial"/>
                      </a:endParaRPr>
                    </a:p>
                  </a:txBody>
                  <a:tcPr marL="5065" marR="5065" marT="5065" marB="0" anchor="b">
                    <a:lnL>
                      <a:noFill/>
                    </a:lnL>
                    <a:lnR>
                      <a:noFill/>
                    </a:lnR>
                    <a:lnT>
                      <a:noFill/>
                    </a:lnT>
                    <a:lnB>
                      <a:noFill/>
                    </a:lnB>
                  </a:tcPr>
                </a:tc>
                <a:tc>
                  <a:txBody>
                    <a:bodyPr/>
                    <a:lstStyle/>
                    <a:p>
                      <a:pPr algn="l" fontAlgn="b"/>
                      <a:endParaRPr lang="es-CL" sz="1100" b="0" i="0" u="none" strike="noStrike" dirty="0">
                        <a:effectLst/>
                        <a:latin typeface="Arial"/>
                      </a:endParaRPr>
                    </a:p>
                  </a:txBody>
                  <a:tcPr marL="5065" marR="5065" marT="5065" marB="0" anchor="b">
                    <a:lnL>
                      <a:noFill/>
                    </a:lnL>
                    <a:lnR>
                      <a:noFill/>
                    </a:lnR>
                    <a:lnT>
                      <a:noFill/>
                    </a:lnT>
                    <a:lnB>
                      <a:noFill/>
                    </a:lnB>
                  </a:tcPr>
                </a:tc>
                <a:extLst>
                  <a:ext uri="{0D108BD9-81ED-4DB2-BD59-A6C34878D82A}">
                    <a16:rowId xmlns:a16="http://schemas.microsoft.com/office/drawing/2014/main" val="1002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A4EA3-E2B0-91CF-3266-68FF5083EC2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B781348B-A06E-E5AB-7E59-0A6EF3AF4A71}"/>
              </a:ext>
            </a:extLst>
          </p:cNvPr>
          <p:cNvPicPr>
            <a:picLocks noChangeAspect="1"/>
          </p:cNvPicPr>
          <p:nvPr/>
        </p:nvPicPr>
        <p:blipFill>
          <a:blip r:embed="rId2"/>
          <a:stretch>
            <a:fillRect/>
          </a:stretch>
        </p:blipFill>
        <p:spPr>
          <a:xfrm>
            <a:off x="0" y="0"/>
            <a:ext cx="11552494" cy="6551613"/>
          </a:xfrm>
          <a:prstGeom prst="rect">
            <a:avLst/>
          </a:prstGeom>
        </p:spPr>
      </p:pic>
    </p:spTree>
    <p:extLst>
      <p:ext uri="{BB962C8B-B14F-4D97-AF65-F5344CB8AC3E}">
        <p14:creationId xmlns:p14="http://schemas.microsoft.com/office/powerpoint/2010/main" val="4267989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A4EA3-E2B0-91CF-3266-68FF5083EC2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77020A5-67A4-D1A1-DD32-9EC8461E0DE4}"/>
              </a:ext>
            </a:extLst>
          </p:cNvPr>
          <p:cNvPicPr>
            <a:picLocks noChangeAspect="1"/>
          </p:cNvPicPr>
          <p:nvPr/>
        </p:nvPicPr>
        <p:blipFill>
          <a:blip r:embed="rId2"/>
          <a:stretch>
            <a:fillRect/>
          </a:stretch>
        </p:blipFill>
        <p:spPr>
          <a:xfrm>
            <a:off x="-20096" y="-11021"/>
            <a:ext cx="11571928" cy="6562634"/>
          </a:xfrm>
          <a:prstGeom prst="rect">
            <a:avLst/>
          </a:prstGeom>
        </p:spPr>
      </p:pic>
    </p:spTree>
    <p:extLst>
      <p:ext uri="{BB962C8B-B14F-4D97-AF65-F5344CB8AC3E}">
        <p14:creationId xmlns:p14="http://schemas.microsoft.com/office/powerpoint/2010/main" val="333044589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1835</TotalTime>
  <Words>11354</Words>
  <Application>Microsoft Office PowerPoint</Application>
  <PresentationFormat>Personalizado</PresentationFormat>
  <Paragraphs>1575</Paragraphs>
  <Slides>77</Slides>
  <Notes>48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77</vt:i4>
      </vt:variant>
    </vt:vector>
  </HeadingPairs>
  <TitlesOfParts>
    <vt:vector size="85" baseType="lpstr">
      <vt:lpstr>Aptos</vt:lpstr>
      <vt:lpstr>Aptos Display</vt:lpstr>
      <vt:lpstr>Arial</vt:lpstr>
      <vt:lpstr>Calibri</vt:lpstr>
      <vt:lpstr>Ebrima</vt:lpstr>
      <vt:lpstr>Symbol</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 de red utilizado por GroupeLoyal One team y varios canales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Ampliación especialidades de servicios.</vt:lpstr>
      <vt:lpstr>Proyectos y publicaciones.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Valentina Díaz</dc:creator>
  <cp:lastModifiedBy>Gastón L'Huillier Troncoso</cp:lastModifiedBy>
  <cp:revision>34</cp:revision>
  <dcterms:created xsi:type="dcterms:W3CDTF">2026-01-09T13:16:40Z</dcterms:created>
  <dcterms:modified xsi:type="dcterms:W3CDTF">2026-01-10T20:13:22Z</dcterms:modified>
</cp:coreProperties>
</file>